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libhybris" TargetMode="External"/><Relationship Id="rId3" Type="http://schemas.openxmlformats.org/officeDocument/2006/relationships/hyperlink" Target="https://git.merproject.org/mer-core/ofono" TargetMode="External"/><Relationship Id="rId4" Type="http://schemas.openxmlformats.org/officeDocument/2006/relationships/hyperlink" Target="https://git.merproject.org/mer-core/connman" TargetMode="External"/><Relationship Id="rId5" Type="http://schemas.openxmlformats.org/officeDocument/2006/relationships/hyperlink" Target="https://git.merproject.org/mer-core/bluez"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t>Интерфейс рабочего окна Qt Creator поделен на несколько блоков. </a:t>
            </a:r>
          </a:p>
          <a:p>
            <a:pPr lvl="0">
              <a:spcBef>
                <a:spcPts val="0"/>
              </a:spcBef>
              <a:buClr>
                <a:schemeClr val="dk1"/>
              </a:buClr>
              <a:buSzPct val="100000"/>
              <a:buFont typeface="Arial"/>
              <a:buNone/>
            </a:pPr>
            <a:r>
              <a:rPr lang="ru">
                <a:solidFill>
                  <a:schemeClr val="dk1"/>
                </a:solidFill>
              </a:rPr>
              <a:t>Верхняя часть левой вертикальной панели содержит ряд из семи кнопок, позволяющих переключить режим использования Qt Creator.</a:t>
            </a:r>
          </a:p>
          <a:p>
            <a:pPr lvl="0">
              <a:spcBef>
                <a:spcPts val="0"/>
              </a:spcBef>
              <a:buNone/>
            </a:pPr>
            <a:r>
              <a:rPr lang="ru">
                <a:solidFill>
                  <a:schemeClr val="dk1"/>
                </a:solidFill>
              </a:rPr>
              <a:t>Нижняя часть левой вертикальной панели включает в себя элемент для выбора комплекта инструментов, ниже располагаются кнопки запуска, отладки и сборки проекта, а также кнопки запуска Mer SDK и эмулятора.</a:t>
            </a:r>
          </a:p>
          <a:p>
            <a:pPr lvl="0">
              <a:spcBef>
                <a:spcPts val="0"/>
              </a:spcBef>
              <a:buNone/>
            </a:pPr>
            <a:r>
              <a:rPr lang="ru"/>
              <a:t>Основную часть окна занимает встроенный редактор кода.</a:t>
            </a:r>
          </a:p>
          <a:p>
            <a:pPr lvl="0">
              <a:spcBef>
                <a:spcPts val="0"/>
              </a:spcBef>
              <a:buNone/>
            </a:pPr>
            <a:r>
              <a:rPr lang="ru">
                <a:solidFill>
                  <a:schemeClr val="dk1"/>
                </a:solidFill>
              </a:rPr>
              <a:t>В боковой панели могут быть открыты несколько навигаторов (по умолчанию два: один – для навигации по файлам проекта, второй – по уже открытым файлам).</a:t>
            </a:r>
          </a:p>
          <a:p>
            <a:pPr lvl="0">
              <a:spcBef>
                <a:spcPts val="0"/>
              </a:spcBef>
              <a:buClr>
                <a:schemeClr val="dk1"/>
              </a:buClr>
              <a:buSzPct val="100000"/>
              <a:buFont typeface="Arial"/>
              <a:buNone/>
            </a:pPr>
            <a:r>
              <a:rPr lang="ru">
                <a:solidFill>
                  <a:schemeClr val="dk1"/>
                </a:solidFill>
              </a:rPr>
              <a:t>В нижней части окна могут быть открыты (или изображаться в свернутом состоянии) дополнительные панели: “Проблемы”, “Результаты поиска”, “Вывод приложения”, “Консоль сборки”, “Консоль QML/JS”.</a:t>
            </a:r>
          </a:p>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solidFill>
                  <a:schemeClr val="dk1"/>
                </a:solidFill>
              </a:rPr>
              <a:t>Верхняя часть левой вертикальной панели содержит переключатель режимов Qt Creator.</a:t>
            </a:r>
          </a:p>
          <a:p>
            <a:pPr lvl="0">
              <a:spcBef>
                <a:spcPts val="0"/>
              </a:spcBef>
              <a:buNone/>
            </a:pPr>
            <a:r>
              <a:rPr lang="ru">
                <a:solidFill>
                  <a:schemeClr val="dk1"/>
                </a:solidFill>
              </a:rPr>
              <a:t>“Начало” и “Редактор” уже рассмотрели.</a:t>
            </a:r>
          </a:p>
          <a:p>
            <a:pPr lvl="0">
              <a:spcBef>
                <a:spcPts val="0"/>
              </a:spcBef>
              <a:buClr>
                <a:schemeClr val="dk1"/>
              </a:buClr>
              <a:buSzPct val="100000"/>
              <a:buFont typeface="Arial"/>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t>Режим отладки похож на режим редактора. </a:t>
            </a:r>
          </a:p>
          <a:p>
            <a:pPr lvl="0">
              <a:spcBef>
                <a:spcPts val="0"/>
              </a:spcBef>
              <a:buNone/>
            </a:pPr>
            <a:r>
              <a:rPr lang="ru"/>
              <a:t>В этом режиме лишь добавляются несколько панелей для анализа текущей работы кода. </a:t>
            </a:r>
          </a:p>
          <a:p>
            <a:pPr lvl="0">
              <a:spcBef>
                <a:spcPts val="0"/>
              </a:spcBef>
              <a:buNone/>
            </a:pPr>
            <a:r>
              <a:rPr lang="ru"/>
              <a:t>На панели справа посмотреть текущие значения переменных, содержимое объектов и свойств во время выполнения приложения.</a:t>
            </a:r>
          </a:p>
          <a:p>
            <a:pPr lvl="0">
              <a:spcBef>
                <a:spcPts val="0"/>
              </a:spcBef>
              <a:buNone/>
            </a:pPr>
            <a:r>
              <a:rPr lang="ru"/>
              <a:t>Снизу же две панели: </a:t>
            </a:r>
          </a:p>
          <a:p>
            <a:pPr indent="-228600" lvl="0" marL="457200">
              <a:spcBef>
                <a:spcPts val="0"/>
              </a:spcBef>
            </a:pPr>
            <a:r>
              <a:rPr lang="ru"/>
              <a:t>левая показывает место в коде (имя функции, файла, номер строки), где в данный момент остановлено приложение;</a:t>
            </a:r>
          </a:p>
          <a:p>
            <a:pPr indent="-228600" lvl="0" marL="457200">
              <a:spcBef>
                <a:spcPts val="0"/>
              </a:spcBef>
            </a:pPr>
            <a:r>
              <a:rPr lang="ru"/>
              <a:t>правая показывает все установленные точки останова.</a:t>
            </a:r>
          </a:p>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t>Режим «Проекты» позволяет настраивать этапы очистки, сборки и запуска приложения.</a:t>
            </a:r>
          </a:p>
          <a:p>
            <a:pPr lvl="0">
              <a:spcBef>
                <a:spcPts val="0"/>
              </a:spcBef>
              <a:buNone/>
            </a:pPr>
            <a:r>
              <a:rPr lang="ru"/>
              <a:t>Также здесь можно добавить комплекты для сборки приложения, если какой-нибудь из них не был выбран на этапе создания проекта.</a:t>
            </a:r>
          </a:p>
          <a:p>
            <a:pPr lvl="0" rtl="0">
              <a:spcBef>
                <a:spcPts val="0"/>
              </a:spcBef>
              <a:buNone/>
            </a:pPr>
            <a:r>
              <a:rPr lang="ru"/>
              <a:t>Это может быть </a:t>
            </a:r>
            <a:r>
              <a:rPr lang="ru"/>
              <a:t>необходимо</a:t>
            </a:r>
            <a:r>
              <a:rPr lang="ru"/>
              <a:t> в ситуации, когда помимо работы с эмулятором, требуется тестировать приложение и на реальном устройстве. Или наоборот.</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t>Центр управления SDK имеет три раздела</a:t>
            </a:r>
            <a:r>
              <a:rPr lang="ru"/>
              <a:t>.</a:t>
            </a:r>
          </a:p>
          <a:p>
            <a:pPr lvl="0">
              <a:spcBef>
                <a:spcPts val="0"/>
              </a:spcBef>
              <a:buNone/>
            </a:pPr>
            <a:r>
              <a:rPr lang="ru"/>
              <a:t>Раздел “Targets” позволяет настраивать уже созданные цели сборки приложения и добавлять новые.</a:t>
            </a:r>
          </a:p>
          <a:p>
            <a:pPr lvl="0">
              <a:spcBef>
                <a:spcPts val="0"/>
              </a:spcBef>
              <a:buNone/>
            </a:pPr>
            <a:r>
              <a:rPr lang="ru"/>
              <a:t>Раздел “Updates” позволяет обновить SDK.</a:t>
            </a:r>
            <a:br>
              <a:rPr lang="ru"/>
            </a:br>
            <a:r>
              <a:rPr lang="ru"/>
              <a:t>И раздел “Harbour Tools” предоставляет инструмент RPM Validator, который позволяет произвести проверку </a:t>
            </a:r>
            <a:r>
              <a:rPr lang="ru">
                <a:solidFill>
                  <a:schemeClr val="dk1"/>
                </a:solidFill>
              </a:rPr>
              <a:t>соответствия приложения правилам магазина Jolla Harbour</a:t>
            </a:r>
            <a:r>
              <a:rPr lang="ru"/>
              <a:t>.</a:t>
            </a:r>
          </a:p>
          <a:p>
            <a:pPr lvl="0">
              <a:spcBef>
                <a:spcPts val="0"/>
              </a:spcBef>
              <a:buNone/>
            </a:pPr>
            <a:r>
              <a:rPr lang="ru"/>
              <a:t>Это своего рода этап 0, который нужно пройти перед публикацией приложения. </a:t>
            </a:r>
          </a:p>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t>Режим “Анализ” открывает доступ к панели профилирования приложения.</a:t>
            </a:r>
          </a:p>
          <a:p>
            <a:pPr lvl="0">
              <a:spcBef>
                <a:spcPts val="0"/>
              </a:spcBef>
              <a:buNone/>
            </a:pPr>
            <a:r>
              <a:rPr lang="ru"/>
              <a:t>Здесь во время работы приложения можно отследить сколько времени занимают анимации, создание и отрисовка объектов, обработка сигналов и прочее.</a:t>
            </a:r>
          </a:p>
          <a:p>
            <a:pPr lvl="0">
              <a:spcBef>
                <a:spcPts val="0"/>
              </a:spcBef>
              <a:buNone/>
            </a:pPr>
            <a:r>
              <a:rPr lang="ru"/>
              <a:t>Также в выпадающем списке панели можно выбрать анализатор памяти и проследить сколько памяти тратит устройство на выполнение тех или иных функций приложения.</a:t>
            </a:r>
          </a:p>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t>Режим справки предоставляет доступ к обширной оффлайн документации по Qt и его библиотекам.</a:t>
            </a:r>
          </a:p>
          <a:p>
            <a:pPr lvl="0">
              <a:spcBef>
                <a:spcPts val="0"/>
              </a:spcBef>
              <a:buNone/>
            </a:pPr>
            <a:r>
              <a:rPr lang="ru"/>
              <a:t>Здесь можно найти информацию по любому модулю фреймворка, QML компоненту или Qt-классу.</a:t>
            </a:r>
          </a:p>
          <a:p>
            <a:pPr lvl="0">
              <a:spcBef>
                <a:spcPts val="0"/>
              </a:spcBef>
              <a:buNone/>
            </a:pPr>
            <a:r>
              <a:rPr lang="ru"/>
              <a:t>Также справку можно открывать не отрываясь от работы над кодом следующим образом. </a:t>
            </a:r>
          </a:p>
          <a:p>
            <a:pPr lvl="0">
              <a:spcBef>
                <a:spcPts val="0"/>
              </a:spcBef>
              <a:buNone/>
            </a:pPr>
            <a:r>
              <a:rPr lang="ru"/>
              <a:t>Установить курсор на класс или компонент, для которого хотим получить справку. </a:t>
            </a:r>
          </a:p>
          <a:p>
            <a:pPr lvl="0">
              <a:spcBef>
                <a:spcPts val="0"/>
              </a:spcBef>
              <a:buNone/>
            </a:pPr>
            <a:r>
              <a:rPr lang="ru"/>
              <a:t>Нажать “F1”. И справа от редактора кода появится панель, отображающая справку для выбранного компонента или класса.</a:t>
            </a:r>
          </a:p>
          <a:p>
            <a:pPr lvl="0">
              <a:spcBef>
                <a:spcPts val="0"/>
              </a:spcBef>
              <a:buNone/>
            </a:pPr>
            <a:r>
              <a:t/>
            </a:r>
            <a:endParaRPr/>
          </a:p>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t>Перед запуском приложения необходимо выбрать конфигурацию для сборки и запуска.</a:t>
            </a:r>
          </a:p>
          <a:p>
            <a:pPr lvl="0">
              <a:spcBef>
                <a:spcPts val="0"/>
              </a:spcBef>
              <a:buNone/>
            </a:pPr>
            <a:r>
              <a:rPr lang="ru"/>
              <a:t>В нижней части левой вертикальной панели находится  элемент, позволяющий выбрать конфигурацию для сборки, запуска и отладки приложения.</a:t>
            </a:r>
          </a:p>
          <a:p>
            <a:pPr lvl="0">
              <a:spcBef>
                <a:spcPts val="0"/>
              </a:spcBef>
              <a:buNone/>
            </a:pPr>
            <a:r>
              <a:rPr lang="ru"/>
              <a:t>На слайде видно, что в качестве устройства для запуска выбран Sailfish OS эмулятор, сборка будет производиться в режиме отладки, а приложение будет собираться в RPM-пакет.</a:t>
            </a:r>
          </a:p>
          <a:p>
            <a:pPr lvl="0">
              <a:spcBef>
                <a:spcPts val="0"/>
              </a:spcBef>
              <a:buNone/>
            </a:pPr>
            <a:r>
              <a:rPr lang="ru"/>
              <a:t>Сборку в режиме “Выпуск” (“Release”) необходимо производить перед публикацией приложения и использовать именно созданный в таком режиме RPM пакет для публикации.</a:t>
            </a:r>
          </a:p>
          <a:p>
            <a:pPr lvl="0">
              <a:spcBef>
                <a:spcPts val="0"/>
              </a:spcBef>
              <a:buNone/>
            </a:pPr>
            <a:r>
              <a:rPr lang="ru"/>
              <a:t>Ниже располагаются пять кнопок. </a:t>
            </a:r>
          </a:p>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t>Первая кнопка с зеленой стрелочкой необходима для запуска приложения. Предварительно перед запуском, приложение будет собрано и установлено на устройстве или эмуляторе.</a:t>
            </a:r>
            <a:br>
              <a:rPr lang="ru"/>
            </a:br>
            <a:r>
              <a:rPr lang="ru"/>
              <a:t>Вторая – для запуска приложения в режиме отладки, по нажатию на эту кнопку режим отладки Qt Creator будет активирован.</a:t>
            </a:r>
            <a:br>
              <a:rPr lang="ru"/>
            </a:br>
            <a:r>
              <a:rPr lang="ru"/>
              <a:t>Третья – для запуска одной лишь сборки, собранное приложение при этом не будет ни установлено ни запущено.</a:t>
            </a:r>
          </a:p>
          <a:p>
            <a:pPr lvl="0">
              <a:spcBef>
                <a:spcPts val="0"/>
              </a:spcBef>
              <a:buNone/>
            </a:pPr>
            <a:r>
              <a:rPr lang="ru"/>
              <a:t>Четверная запускает виртуальную машину с Mer SDK. Если не запустить виртуальную машину с Mer SDK, то сборка проектов будет невозможно, потому что она производится именно там. Если попытаться собрать приложение перед запуском SDK, то среда попросит запустить его в первую очередь.</a:t>
            </a:r>
          </a:p>
          <a:p>
            <a:pPr lvl="0">
              <a:spcBef>
                <a:spcPts val="0"/>
              </a:spcBef>
              <a:buNone/>
            </a:pPr>
            <a:r>
              <a:rPr lang="ru"/>
              <a:t>Пятая кнопка служит для запуска эмулятора Sailfish OS, на котором будет тестироваться приложение.</a:t>
            </a:r>
          </a:p>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t>Эмулятор Sailfish OS поставляется вместе с Sailfish OS SDK в виде образа виртуальной машины для VirtualBox. </a:t>
            </a:r>
          </a:p>
          <a:p>
            <a:pPr lvl="0">
              <a:spcBef>
                <a:spcPts val="0"/>
              </a:spcBef>
              <a:buNone/>
            </a:pPr>
            <a:r>
              <a:rPr lang="ru"/>
              <a:t>Он позволяет эмулировать многие функции реального устройства на Sailfish OS, такие как жесты, мультизадачность; поддерживает возможность смены атмосфер. </a:t>
            </a:r>
          </a:p>
          <a:p>
            <a:pPr lvl="0">
              <a:spcBef>
                <a:spcPts val="0"/>
              </a:spcBef>
              <a:buNone/>
            </a:pPr>
            <a:r>
              <a:rPr lang="ru"/>
              <a:t>Однако, если приложение использует телефонию, камеру, Bluetooth, GPS или сенсоры устройства (гироскоп, датчик света, датчик приближения), то важно знать, что ничего из этого не поддерживается эмулятором. </a:t>
            </a:r>
          </a:p>
          <a:p>
            <a:pPr lvl="0">
              <a:spcBef>
                <a:spcPts val="0"/>
              </a:spcBef>
              <a:buNone/>
            </a:pPr>
            <a:r>
              <a:rPr lang="ru"/>
              <a:t>Для таких случаев понадобится реальное устройство, чтобы протестировать приложение.</a:t>
            </a:r>
          </a:p>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ru" sz="1050">
                <a:solidFill>
                  <a:schemeClr val="dk1"/>
                </a:solidFill>
                <a:highlight>
                  <a:srgbClr val="FFFFFF"/>
                </a:highlight>
                <a:latin typeface="Verdana"/>
                <a:ea typeface="Verdana"/>
                <a:cs typeface="Verdana"/>
                <a:sym typeface="Verdana"/>
              </a:rPr>
              <a:t>Mer Build Engine и эмулятор поставляются в виде образов виртуальных машин для VirtualBox. Однако, сам VirtualBox в состав SDK не входит. </a:t>
            </a:r>
          </a:p>
          <a:p>
            <a:pPr lvl="0" rtl="0">
              <a:lnSpc>
                <a:spcPct val="115000"/>
              </a:lnSpc>
              <a:spcBef>
                <a:spcPts val="0"/>
              </a:spcBef>
              <a:buNone/>
            </a:pPr>
            <a:r>
              <a:rPr lang="ru" sz="1050">
                <a:solidFill>
                  <a:schemeClr val="dk1"/>
                </a:solidFill>
                <a:highlight>
                  <a:srgbClr val="FFFFFF"/>
                </a:highlight>
                <a:latin typeface="Verdana"/>
                <a:ea typeface="Verdana"/>
                <a:cs typeface="Verdana"/>
                <a:sym typeface="Verdana"/>
              </a:rPr>
              <a:t>Поэтому перед установкой SDK, необходимо сначала установить VirtualBox версии не ниже чем 4.1.18. </a:t>
            </a:r>
          </a:p>
          <a:p>
            <a:pPr lvl="0" rtl="0">
              <a:lnSpc>
                <a:spcPct val="115000"/>
              </a:lnSpc>
              <a:spcBef>
                <a:spcPts val="0"/>
              </a:spcBef>
              <a:buNone/>
            </a:pPr>
            <a:r>
              <a:rPr lang="ru">
                <a:solidFill>
                  <a:schemeClr val="dk1"/>
                </a:solidFill>
                <a:highlight>
                  <a:srgbClr val="FFFFFF"/>
                </a:highlight>
              </a:rPr>
              <a:t>Sailfish OS SDK доступен для Linux, Windows и macOS.</a:t>
            </a:r>
          </a:p>
          <a:p>
            <a:pPr lvl="0" rtl="0">
              <a:lnSpc>
                <a:spcPct val="115000"/>
              </a:lnSpc>
              <a:spcBef>
                <a:spcPts val="0"/>
              </a:spcBef>
              <a:buNone/>
            </a:pPr>
            <a:r>
              <a:rPr lang="ru">
                <a:solidFill>
                  <a:schemeClr val="dk1"/>
                </a:solidFill>
                <a:highlight>
                  <a:srgbClr val="FFFFFF"/>
                </a:highlight>
              </a:rPr>
              <a:t>SDK поставляется в виде графического инсталлятора, поэтому установка не должна вызывать трудностей.</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t>Mer Build Engine так же как и эмулятор </a:t>
            </a:r>
            <a:r>
              <a:rPr lang="ru">
                <a:solidFill>
                  <a:schemeClr val="dk1"/>
                </a:solidFill>
              </a:rPr>
              <a:t>поставляется вместе с SDK в виде образа виртуальной машины для VirtualBox. </a:t>
            </a:r>
          </a:p>
          <a:p>
            <a:pPr lvl="0" rtl="0">
              <a:spcBef>
                <a:spcPts val="0"/>
              </a:spcBef>
              <a:buNone/>
            </a:pPr>
            <a:r>
              <a:rPr lang="ru"/>
              <a:t>Для этого требуется дополнительно установленный Virtual Box.</a:t>
            </a:r>
          </a:p>
          <a:p>
            <a:pPr lvl="0" rtl="0">
              <a:spcBef>
                <a:spcPts val="0"/>
              </a:spcBef>
              <a:buNone/>
            </a:pPr>
            <a:r>
              <a:rPr lang="ru"/>
              <a:t>Содержит набор инструментов для сборки проектов под Sailfish OS с различными архитектурами (i486, armv7hl).</a:t>
            </a:r>
          </a:p>
          <a:p>
            <a:pPr lvl="0" rtl="0">
              <a:spcBef>
                <a:spcPts val="0"/>
              </a:spcBef>
              <a:buNone/>
            </a:pPr>
            <a:r>
              <a:rPr lang="ru"/>
              <a:t>Среда Qt Creator поддерживает интеграцию с Mer Build Engine для управление сборкой из интерфейса среды.</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ru"/>
              <a:t>Для сборки используется Mer Build Engine.</a:t>
            </a:r>
          </a:p>
          <a:p>
            <a:pPr lvl="0" rtl="0">
              <a:spcBef>
                <a:spcPts val="0"/>
              </a:spcBef>
              <a:buNone/>
            </a:pPr>
            <a:r>
              <a:rPr lang="ru"/>
              <a:t>Доступны наборы для сборки под определённую архитектуру. Для эмулятора возможно использовать только i486.</a:t>
            </a:r>
          </a:p>
          <a:p>
            <a:pPr lvl="0" rtl="0">
              <a:spcBef>
                <a:spcPts val="0"/>
              </a:spcBef>
              <a:buNone/>
            </a:pPr>
            <a:r>
              <a:rPr lang="ru"/>
              <a:t>Типы сборки. Назначение и отличия. Debug - для разработки, присутствет отладочный вывод и возможность использовать отладчик. Release - тип для сборки приложения, поставляющегося конечному пользователю. Эта версия публикуется в магазине. Profile - оптимизированный release тип. Содержит отладочную информацию. Лучше всего подходит для анализа приложения.</a:t>
            </a:r>
          </a:p>
          <a:p>
            <a:pPr lvl="0" rtl="0">
              <a:spcBef>
                <a:spcPts val="0"/>
              </a:spcBef>
              <a:buNone/>
            </a:pPr>
            <a:r>
              <a:rPr lang="ru"/>
              <a:t>Способы установки на устройство. Особенности каждого из них. Установить как RPM пакет - собирается RPM пакет, содержащий скомпилированный исходный код и ресурсы, и устанавливается на устройство с использованием RPM установщика. Установить сборкой RPM пакета - соберёт RPM пакет, но не будет устанавливать его на устройство. Установить копированием - скомпилированный исходный код и ресурсы копируются на устройство. Последний - самый быстрый метод.</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ru"/>
              <a:t>В среде Qt Creator можно создать базовый проект без преднастройки.</a:t>
            </a:r>
          </a:p>
          <a:p>
            <a:pPr lvl="0" rtl="0">
              <a:spcBef>
                <a:spcPts val="0"/>
              </a:spcBef>
              <a:buNone/>
            </a:pPr>
            <a:r>
              <a:rPr lang="ru"/>
              <a:t>Информация для сборки содержится в файле *.pro проекта.</a:t>
            </a:r>
          </a:p>
          <a:p>
            <a:pPr lvl="0" rtl="0">
              <a:spcBef>
                <a:spcPts val="0"/>
              </a:spcBef>
              <a:buNone/>
            </a:pPr>
            <a:r>
              <a:rPr lang="ru"/>
              <a:t>TARGET устанавливает цель сборки, задаёт название исполняемого файла и директории приложения на устройстве.</a:t>
            </a:r>
          </a:p>
          <a:p>
            <a:pPr lvl="0" rtl="0">
              <a:spcBef>
                <a:spcPts val="0"/>
              </a:spcBef>
              <a:buNone/>
            </a:pPr>
            <a:r>
              <a:rPr lang="ru"/>
              <a:t>В CONFIG указываем, что собираем приложение для Sailfish OS</a:t>
            </a:r>
          </a:p>
          <a:p>
            <a:pPr lvl="0" rtl="0">
              <a:spcBef>
                <a:spcPts val="0"/>
              </a:spcBef>
              <a:buNone/>
            </a:pPr>
            <a:r>
              <a:rPr lang="ru"/>
              <a:t>В SOURCES помещаем исходники, написанные на C++. </a:t>
            </a:r>
          </a:p>
          <a:p>
            <a:pPr lvl="0">
              <a:spcBef>
                <a:spcPts val="0"/>
              </a:spcBef>
              <a:buNone/>
            </a:pPr>
            <a:r>
              <a:rPr lang="ru"/>
              <a:t>В OTHER_FILES помещаем файлы QML с разметкой страниц, файлы переводов и конфигурации проекта.</a:t>
            </a:r>
          </a:p>
          <a:p>
            <a:pPr lvl="0">
              <a:spcBef>
                <a:spcPts val="0"/>
              </a:spcBef>
              <a:buNone/>
            </a:pPr>
            <a:r>
              <a:rPr lang="ru"/>
              <a:t>В SAILFISHAPP_ICONS указываем директории с иконками. Название директорий представлены в виде разрешений иконок, внутри файл harbour-example-app.png</a:t>
            </a:r>
          </a:p>
          <a:p>
            <a:pPr lvl="0" rtl="0">
              <a:spcBef>
                <a:spcPts val="0"/>
              </a:spcBef>
              <a:buNone/>
            </a:pPr>
            <a:r>
              <a:rPr lang="ru"/>
              <a:t>В CONFIG дополнительно добавляем sailfishapp_i18n, чтобы включить возможность добавления переводов, а сами файлы с переводами добавляются в TRANSLATIONS.</a:t>
            </a:r>
          </a:p>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ru"/>
              <a:t>Архитектуру Sailfish делится на 3 главных уровня: базовый, промежуточный, приложений. Код составных частей частично закрытый (например Sailfish Silica и приложения Sailfish). О каждом из уровней детально на следующих слайдах.</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ru"/>
              <a:t>В основе лежит ядро linux.</a:t>
            </a:r>
          </a:p>
          <a:p>
            <a:pPr lvl="0" rtl="0">
              <a:spcBef>
                <a:spcPts val="0"/>
              </a:spcBef>
              <a:buNone/>
            </a:pPr>
            <a:r>
              <a:rPr lang="ru"/>
              <a:t>Компоненты аппаратной адаптации представлены в виде Слоя аппаратных абстракций (Hardware Abstraction Layer) и Пакета поддержки платформы (Board Support Package). Это позволяет скрыть различия в аппаратном обеспечении от ядра.</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ru"/>
              <a:t>Mer предоставляет базовые системные компоненты надстраиваемые над базовым уровнем.</a:t>
            </a:r>
          </a:p>
          <a:p>
            <a:pPr lvl="0" rtl="0">
              <a:spcBef>
                <a:spcPts val="0"/>
              </a:spcBef>
              <a:buNone/>
            </a:pPr>
            <a:r>
              <a:rPr lang="ru"/>
              <a:t>Поддержка Android реализована средствами </a:t>
            </a:r>
            <a:r>
              <a:rPr lang="ru" u="sng">
                <a:solidFill>
                  <a:schemeClr val="hlink"/>
                </a:solidFill>
                <a:hlinkClick r:id="rId2"/>
              </a:rPr>
              <a:t>libhybris</a:t>
            </a:r>
            <a:r>
              <a:rPr lang="ru"/>
              <a:t>. Это позволяет запускать приложения изначально написанные для Android на платформе Sailfish.</a:t>
            </a:r>
          </a:p>
          <a:p>
            <a:pPr lvl="0" rtl="0">
              <a:spcBef>
                <a:spcPts val="0"/>
              </a:spcBef>
              <a:buNone/>
            </a:pPr>
            <a:r>
              <a:rPr lang="ru"/>
              <a:t>Окружение Qt предоставляет базовые библиотеки для разработки. Здесь же содержатся add-on модули Qt Maps, Qt Sensors, Qt Contacts и т.п.</a:t>
            </a:r>
          </a:p>
          <a:p>
            <a:pPr lvl="0" rtl="0">
              <a:spcBef>
                <a:spcPts val="0"/>
              </a:spcBef>
              <a:buNone/>
            </a:pPr>
            <a:r>
              <a:rPr lang="ru"/>
              <a:t>Также в этом уровне представлены различные библиотеки промежуточного слоя. К примеру: </a:t>
            </a:r>
            <a:r>
              <a:rPr lang="ru" u="sng">
                <a:solidFill>
                  <a:schemeClr val="hlink"/>
                </a:solidFill>
                <a:hlinkClick r:id="rId3"/>
              </a:rPr>
              <a:t>oFono</a:t>
            </a:r>
            <a:r>
              <a:rPr lang="ru"/>
              <a:t>, </a:t>
            </a:r>
            <a:r>
              <a:rPr lang="ru" u="sng">
                <a:solidFill>
                  <a:schemeClr val="hlink"/>
                </a:solidFill>
                <a:hlinkClick r:id="rId4"/>
              </a:rPr>
              <a:t>ConnMan</a:t>
            </a:r>
            <a:r>
              <a:rPr lang="ru"/>
              <a:t>, </a:t>
            </a:r>
            <a:r>
              <a:rPr lang="ru" u="sng">
                <a:solidFill>
                  <a:schemeClr val="hlink"/>
                </a:solidFill>
                <a:hlinkClick r:id="rId5"/>
              </a:rPr>
              <a:t>BlueZ</a:t>
            </a:r>
            <a:r>
              <a:rPr lang="ru"/>
              <a:t>. Библиотеки доступны на GitLab сервере Mer: https://git.merproject.org/.</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t>Приложения Sailfish пишутся с помощью C++ и QML. В основе лежит библиотека Qt. Для декларативного описания пользовательского интерфейса используется язык QML. Для большей производительности или доступа к функционалу недоступному из QML используется C++. Библиотека Qt позволяет связать C++ и QML между собой в одном приложении.</a:t>
            </a:r>
          </a:p>
          <a:p>
            <a:pPr lvl="0" rtl="0">
              <a:spcBef>
                <a:spcPts val="0"/>
              </a:spcBef>
              <a:buNone/>
            </a:pPr>
            <a:r>
              <a:rPr lang="ru"/>
              <a:t>Верхний уровень, управляется подсистемой Lipstick. </a:t>
            </a:r>
            <a:r>
              <a:rPr lang="ru"/>
              <a:t>Подсистема Lipstick представляет собой диспетчер окон, управляет запуском приложений и их жизненным циклом, служит для обработки жестов пользователя. На этом уровне работают приложения.</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t>Доступ к контактам позволяет их добавлять, удалять, редактировать, синхронизировать.</a:t>
            </a:r>
          </a:p>
          <a:p>
            <a:pPr lvl="0">
              <a:spcBef>
                <a:spcPts val="0"/>
              </a:spcBef>
              <a:buNone/>
            </a:pPr>
            <a:r>
              <a:rPr lang="ru"/>
              <a:t>Телефония позволяет совершать звонки, уведомлять пользователя о входящих, отправлять СМС, управлять состоянием SIM-карт и передачей данных.</a:t>
            </a:r>
          </a:p>
          <a:p>
            <a:pPr lvl="0">
              <a:spcBef>
                <a:spcPts val="0"/>
              </a:spcBef>
              <a:buNone/>
            </a:pPr>
            <a:r>
              <a:rPr lang="ru"/>
              <a:t>Sailfish предоставляет унифицированный фреймворк для отправки сообщений из различных источников (СМС, мессенджеры)</a:t>
            </a:r>
          </a:p>
          <a:p>
            <a:pPr lvl="0">
              <a:spcBef>
                <a:spcPts val="0"/>
              </a:spcBef>
              <a:buNone/>
            </a:pPr>
            <a:r>
              <a:rPr lang="ru"/>
              <a:t>Календарь позволяет создавать и делиться событиями и устанавливать для них уведомления</a:t>
            </a:r>
          </a:p>
          <a:p>
            <a:pPr lvl="0">
              <a:spcBef>
                <a:spcPts val="0"/>
              </a:spcBef>
              <a:buNone/>
            </a:pPr>
            <a:r>
              <a:rPr lang="ru"/>
              <a:t>Sailfish позволяет пользователю создавать учётные записи, авторизовываться и использовать их для доступа к сервисам приложений</a:t>
            </a:r>
          </a:p>
          <a:p>
            <a:pPr lvl="0">
              <a:spcBef>
                <a:spcPts val="0"/>
              </a:spcBef>
              <a:buNone/>
            </a:pPr>
            <a:r>
              <a:rPr lang="ru"/>
              <a:t>Sailfish позволяет устанавливать и управлять будильниками</a:t>
            </a:r>
          </a:p>
          <a:p>
            <a:pPr lvl="0">
              <a:spcBef>
                <a:spcPts val="0"/>
              </a:spcBef>
              <a:buNone/>
            </a:pPr>
            <a:r>
              <a:rPr lang="ru"/>
              <a:t>Также доступна геолокация, позволяющая пользователю получить информацию о своём местоположении</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t>Устройство допускает взаимодействие со своими функциями с помощью служб. </a:t>
            </a:r>
            <a:r>
              <a:rPr lang="ru">
                <a:solidFill>
                  <a:schemeClr val="dk1"/>
                </a:solidFill>
              </a:rPr>
              <a:t>Службы работают на всём протяжении работы устройства в фоновом режиме и доступны в любой момент времени. Взаимодействие со службами возможно с помощью D-Bus. D-Bus – это система межпроцессного взаимодействия, которая позволяет приложениям общаться друг с другом или обращаться к доступным службам. Службы предоставляют интерфейс, с которым можно взаимодействовать из других приложений. Для работы с D-Bus используется библиотека Qt D-Bus для работы с помощью C++ и Nemo QML Plugin D-Bus для работы с помощью QML.</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t>Библиотека Qt используется как основа для создания приложений на Sailfish. Библиотека предоставляет набор модулей для доступа к функциям устройства (QtSensors, QtLocation и т.п.). Также используется для построения интерфейсов.</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solidFill>
                  <a:srgbClr val="404040"/>
                </a:solidFill>
                <a:highlight>
                  <a:srgbClr val="FFFFFF"/>
                </a:highlight>
              </a:rPr>
              <a:t>Qt Creator — кроссплатформенная среда разработки, используемая при работе с фреймворком Qt.</a:t>
            </a:r>
          </a:p>
          <a:p>
            <a:pPr lvl="0">
              <a:spcBef>
                <a:spcPts val="0"/>
              </a:spcBef>
              <a:buNone/>
            </a:pPr>
            <a:r>
              <a:rPr lang="ru" sz="1050">
                <a:solidFill>
                  <a:srgbClr val="252525"/>
                </a:solidFill>
                <a:highlight>
                  <a:srgbClr val="FFFFFF"/>
                </a:highlight>
              </a:rPr>
              <a:t>Данная IDE включает в себя все компоненты, присущие любой интегрированной среде разработки: редактор кода, компилятор, отладчик. </a:t>
            </a:r>
          </a:p>
          <a:p>
            <a:pPr lvl="0">
              <a:spcBef>
                <a:spcPts val="0"/>
              </a:spcBef>
              <a:buNone/>
            </a:pPr>
            <a:r>
              <a:rPr lang="ru" sz="1050">
                <a:solidFill>
                  <a:srgbClr val="252525"/>
                </a:solidFill>
                <a:highlight>
                  <a:srgbClr val="FFFFFF"/>
                </a:highlight>
              </a:rPr>
              <a:t>Также поддерживает интеграцию с системами контроля версий: </a:t>
            </a:r>
            <a:r>
              <a:rPr lang="ru">
                <a:solidFill>
                  <a:schemeClr val="dk1"/>
                </a:solidFill>
              </a:rPr>
              <a:t>Mercurial, Git, Subversion, Bazaar, CVS.</a:t>
            </a:r>
          </a:p>
          <a:p>
            <a:pPr lvl="0">
              <a:spcBef>
                <a:spcPts val="0"/>
              </a:spcBef>
              <a:buNone/>
            </a:pPr>
            <a:r>
              <a:t/>
            </a:r>
            <a:endParaRPr>
              <a:solidFill>
                <a:srgbClr val="404040"/>
              </a:solidFill>
              <a:highlight>
                <a:srgbClr val="FFFFFF"/>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t>Библиотека, содержащая элементы для описания пользовательского интерфейса. Данные элементы используются при описании интерфейсов на языке QML. Для Sailfish OS существует дополнительный набор компонент Sailfish Silica, который содержит элементы специфичные для данной платформы, такие как вытягиваемые меню и обложка приложения. Sailfish Silica позволяет приложению выглядеть также как выглядят другие приложения для Sailfish.</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t>Qt QML - модуль, предоставляющий фреймворк для создания приложений на языке QML. Предоставляет язык программирования QML для описания интерфейсов и его библиотеки, а также описывает логику преобразования интерфейсов на QML в классы С++. Помимо этого, п</a:t>
            </a:r>
            <a:r>
              <a:rPr lang="ru"/>
              <a:t>редоставляет API, позволяющий разработчикам создавать  собственные компоненты как на стороне QML (QML API),  так и на стороне С++ (C++ API).</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t>QML </a:t>
            </a:r>
            <a:r>
              <a:rPr lang="ru">
                <a:highlight>
                  <a:srgbClr val="FFFFFF"/>
                </a:highlight>
              </a:rPr>
              <a:t>(Qt Meta Language or Qt Modeling Language) </a:t>
            </a:r>
            <a:r>
              <a:rPr lang="ru">
                <a:solidFill>
                  <a:srgbClr val="252525"/>
                </a:solidFill>
                <a:highlight>
                  <a:srgbClr val="FFFFFF"/>
                </a:highlight>
              </a:rPr>
              <a:t>предназначен для описания пользовательских интерфейсов с точки зрения соотношения визуальных компонентов, их взаимодействия друг с другом. </a:t>
            </a:r>
            <a:r>
              <a:rPr lang="ru">
                <a:solidFill>
                  <a:srgbClr val="404244"/>
                </a:solidFill>
                <a:highlight>
                  <a:srgbClr val="FFFFFF"/>
                </a:highlight>
              </a:rPr>
              <a:t>QML имеет легкочитаемый JSON-подобный синтаксис с поддержкой императивного кода на языке JavaScript и динамическим связыванием свойств. С помощью QML можно описывать как визуальные, так и невизуальные компоненты.</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t>Для дальнейшего повествование рекомендуется перейти к созданному проекту. Рассмотрим структуру интерфейса приложения на примере первой страницы. Страница состоит из различных элементов: как визуальных (Label, </a:t>
            </a:r>
            <a:r>
              <a:rPr lang="ru"/>
              <a:t>PageHeader</a:t>
            </a:r>
            <a:r>
              <a:rPr lang="ru"/>
              <a:t>), так и не визуальных (Page, Column и др.). Для каждого элемента доступен свой определенный набор свойств. На слайде можно увидеть примеры таких свойств, как width, spacing, text, color и др. Стоит обратить внимание на свойство id, </a:t>
            </a:r>
            <a:r>
              <a:rPr lang="ru">
                <a:solidFill>
                  <a:schemeClr val="dk1"/>
                </a:solidFill>
              </a:rPr>
              <a:t>которое позволяет идентифицировать компонент среди других объектов и ссылаться на его свойства. Должно иметь уникальное значение внутри области видимости.</a:t>
            </a:r>
          </a:p>
          <a:p>
            <a:pPr lvl="0" rtl="0">
              <a:lnSpc>
                <a:spcPct val="115000"/>
              </a:lnSpc>
              <a:spcBef>
                <a:spcPts val="0"/>
              </a:spcBef>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t>Определение новых свойств в QML компонентах осуществляется с помощью приведенной на слайде конструкции. В качестве  propertyType могут выступать такие типы как int, bool, string, var (универсальный тип переменной), массивы и словари, а также типы предоставляемые модулем QtQuick такие как date, color(полный список можно посмотреть в документации). Конструкция позволяет проинициализировать свойство при объявлении. Создадим у элемента Label новое свойство count, которое будет хранить значение счетчика.</a:t>
            </a:r>
          </a:p>
          <a:p>
            <a:pPr lvl="0">
              <a:spcBef>
                <a:spcPts val="0"/>
              </a:spcBef>
              <a:buNone/>
            </a:pPr>
            <a:r>
              <a:t/>
            </a:r>
            <a:endParaRPr/>
          </a:p>
          <a:p>
            <a:pPr lvl="0" rtl="0">
              <a:lnSpc>
                <a:spcPct val="115000"/>
              </a:lnSpc>
              <a:spcBef>
                <a:spcPts val="0"/>
              </a:spcBef>
              <a:buNone/>
            </a:pPr>
            <a:r>
              <a:rPr lang="ru">
                <a:solidFill>
                  <a:srgbClr val="808000"/>
                </a:solidFill>
              </a:rPr>
              <a:t>property</a:t>
            </a:r>
            <a:r>
              <a:rPr lang="ru">
                <a:solidFill>
                  <a:srgbClr val="C0C0C0"/>
                </a:solidFill>
              </a:rPr>
              <a:t> </a:t>
            </a:r>
            <a:r>
              <a:rPr lang="ru">
                <a:solidFill>
                  <a:srgbClr val="808000"/>
                </a:solidFill>
              </a:rPr>
              <a:t>int</a:t>
            </a:r>
            <a:r>
              <a:rPr lang="ru">
                <a:solidFill>
                  <a:srgbClr val="C0C0C0"/>
                </a:solidFill>
              </a:rPr>
              <a:t> </a:t>
            </a:r>
            <a:r>
              <a:rPr lang="ru">
                <a:solidFill>
                  <a:srgbClr val="800000"/>
                </a:solidFill>
              </a:rPr>
              <a:t>count</a:t>
            </a:r>
            <a:r>
              <a:rPr lang="ru">
                <a:solidFill>
                  <a:schemeClr val="dk1"/>
                </a:solidFill>
              </a:rPr>
              <a:t>:</a:t>
            </a:r>
            <a:r>
              <a:rPr lang="ru">
                <a:solidFill>
                  <a:srgbClr val="C0C0C0"/>
                </a:solidFill>
              </a:rPr>
              <a:t> </a:t>
            </a:r>
            <a:r>
              <a:rPr lang="ru">
                <a:solidFill>
                  <a:schemeClr val="dk1"/>
                </a:solidFill>
              </a:rPr>
              <a:t>0</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solidFill>
                  <a:schemeClr val="dk1"/>
                </a:solidFill>
              </a:rPr>
              <a:t>Свойству можно присвоить как константное, так и динамически вычисляемые значение. Механизм связывания(property binding) позволяет устанавливать связи между свойствами одного или различных объектов. При изменении значения соответствующих свойств, зависимое свойство автоматически обновится согласно установленной связью. Добавим привязку для Label к созданному свойству count.</a:t>
            </a:r>
          </a:p>
          <a:p>
            <a:pPr lvl="0">
              <a:spcBef>
                <a:spcPts val="0"/>
              </a:spcBef>
              <a:buNone/>
            </a:pPr>
            <a:r>
              <a:t/>
            </a:r>
            <a:endParaRPr>
              <a:solidFill>
                <a:schemeClr val="dk1"/>
              </a:solidFill>
            </a:endParaRPr>
          </a:p>
          <a:p>
            <a:pPr lvl="0" rtl="0">
              <a:lnSpc>
                <a:spcPct val="115000"/>
              </a:lnSpc>
              <a:spcBef>
                <a:spcPts val="0"/>
              </a:spcBef>
              <a:buClr>
                <a:schemeClr val="dk1"/>
              </a:buClr>
              <a:buSzPct val="100000"/>
              <a:buFont typeface="Arial"/>
              <a:buNone/>
            </a:pPr>
            <a:r>
              <a:rPr lang="ru">
                <a:solidFill>
                  <a:srgbClr val="800000"/>
                </a:solidFill>
              </a:rPr>
              <a:t>text</a:t>
            </a:r>
            <a:r>
              <a:rPr lang="ru">
                <a:solidFill>
                  <a:schemeClr val="dk1"/>
                </a:solidFill>
              </a:rPr>
              <a:t>:</a:t>
            </a:r>
            <a:r>
              <a:rPr lang="ru">
                <a:solidFill>
                  <a:srgbClr val="C0C0C0"/>
                </a:solidFill>
              </a:rPr>
              <a:t> </a:t>
            </a:r>
            <a:r>
              <a:rPr i="1" lang="ru">
                <a:solidFill>
                  <a:schemeClr val="dk1"/>
                </a:solidFill>
              </a:rPr>
              <a:t>count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t>Страница </a:t>
            </a:r>
            <a:r>
              <a:rPr lang="ru">
                <a:solidFill>
                  <a:schemeClr val="dk1"/>
                </a:solidFill>
              </a:rPr>
              <a:t>имеет древовидную структуру</a:t>
            </a:r>
            <a:r>
              <a:rPr lang="ru"/>
              <a:t> с корневым элементом Page и дочерними элементами. При определении </a:t>
            </a:r>
            <a:r>
              <a:rPr lang="ru"/>
              <a:t>структуры</a:t>
            </a:r>
            <a:r>
              <a:rPr lang="ru"/>
              <a:t> для каждого элемента автоматически создаются свойства</a:t>
            </a:r>
            <a:r>
              <a:rPr lang="ru"/>
              <a:t> </a:t>
            </a:r>
            <a:r>
              <a:rPr lang="ru"/>
              <a:t>parent</a:t>
            </a:r>
            <a:r>
              <a:rPr lang="ru">
                <a:solidFill>
                  <a:schemeClr val="dk1"/>
                </a:solidFill>
              </a:rPr>
              <a:t>, с помощью которого можно получить доступ к родительскому элементу,</a:t>
            </a:r>
            <a:r>
              <a:rPr lang="ru"/>
              <a:t> и children, хранящее список дочерних компонентов.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t>QtObject - является основой объектной модели QT, главной особенностью которой является мощный механизм взаимодействия объектов с помощью сигналов и слотов.</a:t>
            </a:r>
          </a:p>
          <a:p>
            <a:pPr lvl="0">
              <a:spcBef>
                <a:spcPts val="0"/>
              </a:spcBef>
              <a:buNone/>
            </a:pPr>
            <a:r>
              <a:rPr lang="ru"/>
              <a:t>Наследниками класса </a:t>
            </a:r>
            <a:r>
              <a:rPr lang="ru">
                <a:solidFill>
                  <a:schemeClr val="dk1"/>
                </a:solidFill>
              </a:rPr>
              <a:t>Item </a:t>
            </a:r>
            <a:r>
              <a:rPr lang="ru"/>
              <a:t>являются базовые графические элементы (Rectangle, Image), компоненты для ввода/вывода информации.</a:t>
            </a:r>
          </a:p>
          <a:p>
            <a:pPr lvl="0">
              <a:spcBef>
                <a:spcPts val="0"/>
              </a:spcBef>
              <a:buNone/>
            </a:pPr>
            <a:r>
              <a:rPr lang="ru"/>
              <a:t>Component предназначен для инкапсуляции QML компонентов с четко определенными интерфейсом для повторного использования. В отличии от компонентов, которые определяются с помощью отдельных файлов с расширением .qml, элементы </a:t>
            </a:r>
            <a:r>
              <a:rPr lang="ru">
                <a:solidFill>
                  <a:schemeClr val="dk1"/>
                </a:solidFill>
              </a:rPr>
              <a:t>Component позволяют определять QML компоненты в пределах одного файла. Может быть полезно для повторного использования небольших составных компонентов.</a:t>
            </a:r>
          </a:p>
          <a:p>
            <a:pPr lvl="0">
              <a:spcBef>
                <a:spcPts val="0"/>
              </a:spcBef>
              <a:buNone/>
            </a:pPr>
            <a:r>
              <a:rPr lang="ru"/>
              <a:t>Свойства родительского наследуются без изменения дочерними классами.</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solidFill>
                  <a:schemeClr val="dk1"/>
                </a:solidFill>
              </a:rPr>
              <a:t>QML предоставляет возможности для использования системы сигналов Qt. Компоненты могут генерировать сигналы (своего рода нотификации о каком-либо событии (например, сигнал о клике на элемент)) и обрабатывать их в соответствующих методах (слотах). Для каждого компонента определен стандартный набор сигналов, который может быть расширен. Для всех сигналов автоматически создаются методы для их обработки, имеющие название </a:t>
            </a:r>
            <a:r>
              <a:rPr lang="ru">
                <a:highlight>
                  <a:srgbClr val="FFFFFF"/>
                </a:highlight>
              </a:rPr>
              <a:t>on&lt;SignalName&gt;. Добавим в интерфейс кнопку с обработчиком события clicked.</a:t>
            </a:r>
          </a:p>
          <a:p>
            <a:pPr lvl="0">
              <a:spcBef>
                <a:spcPts val="0"/>
              </a:spcBef>
              <a:buNone/>
            </a:pPr>
            <a:r>
              <a:t/>
            </a:r>
            <a:endParaRPr>
              <a:highlight>
                <a:srgbClr val="FFFFFF"/>
              </a:highlight>
            </a:endParaRPr>
          </a:p>
          <a:p>
            <a:pPr lvl="0" rtl="0">
              <a:lnSpc>
                <a:spcPct val="115000"/>
              </a:lnSpc>
              <a:spcBef>
                <a:spcPts val="0"/>
              </a:spcBef>
              <a:buNone/>
            </a:pPr>
            <a:r>
              <a:rPr lang="ru">
                <a:solidFill>
                  <a:srgbClr val="800080"/>
                </a:solidFill>
              </a:rPr>
              <a:t>Button</a:t>
            </a:r>
            <a:r>
              <a:rPr lang="ru">
                <a:solidFill>
                  <a:srgbClr val="C0C0C0"/>
                </a:solidFill>
              </a:rPr>
              <a:t> </a:t>
            </a:r>
            <a:r>
              <a:rPr lang="ru">
                <a:solidFill>
                  <a:schemeClr val="dk1"/>
                </a:solidFill>
              </a:rPr>
              <a:t>{</a:t>
            </a:r>
          </a:p>
          <a:p>
            <a:pPr lvl="0" rtl="0">
              <a:lnSpc>
                <a:spcPct val="115000"/>
              </a:lnSpc>
              <a:spcBef>
                <a:spcPts val="0"/>
              </a:spcBef>
              <a:buNone/>
            </a:pPr>
            <a:r>
              <a:rPr lang="ru">
                <a:solidFill>
                  <a:srgbClr val="C0C0C0"/>
                </a:solidFill>
              </a:rPr>
              <a:t>           </a:t>
            </a:r>
            <a:r>
              <a:rPr lang="ru">
                <a:solidFill>
                  <a:srgbClr val="800000"/>
                </a:solidFill>
              </a:rPr>
              <a:t>id</a:t>
            </a:r>
            <a:r>
              <a:rPr lang="ru">
                <a:solidFill>
                  <a:schemeClr val="dk1"/>
                </a:solidFill>
              </a:rPr>
              <a:t>:</a:t>
            </a:r>
            <a:r>
              <a:rPr lang="ru">
                <a:solidFill>
                  <a:srgbClr val="C0C0C0"/>
                </a:solidFill>
              </a:rPr>
              <a:t> </a:t>
            </a:r>
            <a:r>
              <a:rPr i="1" lang="ru">
                <a:solidFill>
                  <a:schemeClr val="dk1"/>
                </a:solidFill>
              </a:rPr>
              <a:t>button</a:t>
            </a:r>
          </a:p>
          <a:p>
            <a:pPr lvl="0" rtl="0">
              <a:lnSpc>
                <a:spcPct val="115000"/>
              </a:lnSpc>
              <a:spcBef>
                <a:spcPts val="0"/>
              </a:spcBef>
              <a:buNone/>
            </a:pPr>
            <a:r>
              <a:rPr lang="ru">
                <a:solidFill>
                  <a:srgbClr val="C0C0C0"/>
                </a:solidFill>
              </a:rPr>
              <a:t>           </a:t>
            </a:r>
            <a:r>
              <a:rPr lang="ru">
                <a:solidFill>
                  <a:srgbClr val="800000"/>
                </a:solidFill>
              </a:rPr>
              <a:t>text</a:t>
            </a:r>
            <a:r>
              <a:rPr lang="ru">
                <a:solidFill>
                  <a:schemeClr val="dk1"/>
                </a:solidFill>
              </a:rPr>
              <a:t>:</a:t>
            </a:r>
            <a:r>
              <a:rPr lang="ru">
                <a:solidFill>
                  <a:srgbClr val="C0C0C0"/>
                </a:solidFill>
              </a:rPr>
              <a:t> </a:t>
            </a:r>
            <a:r>
              <a:rPr lang="ru">
                <a:solidFill>
                  <a:srgbClr val="008000"/>
                </a:solidFill>
              </a:rPr>
              <a:t>"Increase</a:t>
            </a:r>
            <a:r>
              <a:rPr lang="ru">
                <a:solidFill>
                  <a:srgbClr val="C0C0C0"/>
                </a:solidFill>
              </a:rPr>
              <a:t> </a:t>
            </a:r>
            <a:r>
              <a:rPr lang="ru">
                <a:solidFill>
                  <a:srgbClr val="008000"/>
                </a:solidFill>
              </a:rPr>
              <a:t>value"</a:t>
            </a:r>
          </a:p>
          <a:p>
            <a:pPr lvl="0" rtl="0">
              <a:lnSpc>
                <a:spcPct val="115000"/>
              </a:lnSpc>
              <a:spcBef>
                <a:spcPts val="0"/>
              </a:spcBef>
              <a:buNone/>
            </a:pPr>
            <a:r>
              <a:rPr lang="ru">
                <a:solidFill>
                  <a:srgbClr val="C0C0C0"/>
                </a:solidFill>
              </a:rPr>
              <a:t>           </a:t>
            </a:r>
            <a:r>
              <a:rPr lang="ru">
                <a:solidFill>
                  <a:srgbClr val="800000"/>
                </a:solidFill>
              </a:rPr>
              <a:t>width</a:t>
            </a:r>
            <a:r>
              <a:rPr lang="ru">
                <a:solidFill>
                  <a:schemeClr val="dk1"/>
                </a:solidFill>
              </a:rPr>
              <a:t>:</a:t>
            </a:r>
            <a:r>
              <a:rPr lang="ru">
                <a:solidFill>
                  <a:srgbClr val="C0C0C0"/>
                </a:solidFill>
              </a:rPr>
              <a:t> </a:t>
            </a:r>
            <a:r>
              <a:rPr i="1" lang="ru">
                <a:solidFill>
                  <a:schemeClr val="dk1"/>
                </a:solidFill>
              </a:rPr>
              <a:t>parent</a:t>
            </a:r>
            <a:r>
              <a:rPr lang="ru">
                <a:solidFill>
                  <a:schemeClr val="dk1"/>
                </a:solidFill>
              </a:rPr>
              <a:t>.width</a:t>
            </a:r>
          </a:p>
          <a:p>
            <a:pPr lvl="0" rtl="0">
              <a:lnSpc>
                <a:spcPct val="115000"/>
              </a:lnSpc>
              <a:spcBef>
                <a:spcPts val="0"/>
              </a:spcBef>
              <a:buNone/>
            </a:pPr>
            <a:r>
              <a:rPr lang="ru">
                <a:solidFill>
                  <a:srgbClr val="C0C0C0"/>
                </a:solidFill>
              </a:rPr>
              <a:t>           </a:t>
            </a:r>
            <a:r>
              <a:rPr lang="ru">
                <a:solidFill>
                  <a:srgbClr val="800000"/>
                </a:solidFill>
              </a:rPr>
              <a:t>onClicked</a:t>
            </a:r>
            <a:r>
              <a:rPr lang="ru">
                <a:solidFill>
                  <a:schemeClr val="dk1"/>
                </a:solidFill>
              </a:rPr>
              <a:t>:</a:t>
            </a:r>
            <a:r>
              <a:rPr lang="ru">
                <a:solidFill>
                  <a:srgbClr val="C0C0C0"/>
                </a:solidFill>
              </a:rPr>
              <a:t> </a:t>
            </a:r>
            <a:r>
              <a:rPr lang="ru">
                <a:solidFill>
                  <a:schemeClr val="dk1"/>
                </a:solidFill>
              </a:rPr>
              <a:t>{</a:t>
            </a:r>
          </a:p>
          <a:p>
            <a:pPr lvl="0" rtl="0">
              <a:lnSpc>
                <a:spcPct val="115000"/>
              </a:lnSpc>
              <a:spcBef>
                <a:spcPts val="0"/>
              </a:spcBef>
              <a:buNone/>
            </a:pPr>
            <a:r>
              <a:rPr lang="ru">
                <a:solidFill>
                  <a:srgbClr val="C0C0C0"/>
                </a:solidFill>
              </a:rPr>
              <a:t>           </a:t>
            </a:r>
            <a:r>
              <a:rPr lang="ru">
                <a:solidFill>
                  <a:schemeClr val="dk1"/>
                </a:solidFill>
              </a:rPr>
              <a:t>}</a:t>
            </a:r>
          </a:p>
          <a:p>
            <a:pPr lvl="0" rtl="0">
              <a:lnSpc>
                <a:spcPct val="115000"/>
              </a:lnSpc>
              <a:spcBef>
                <a:spcPts val="0"/>
              </a:spcBef>
              <a:buNone/>
            </a:pPr>
            <a:r>
              <a:rPr lang="ru">
                <a:solidFill>
                  <a:srgbClr val="C0C0C0"/>
                </a:solidFill>
              </a:rPr>
              <a:t>       </a:t>
            </a:r>
            <a:r>
              <a:rPr lang="ru">
                <a:solidFill>
                  <a:schemeClr val="dk1"/>
                </a:solidFill>
              </a:rPr>
              <a:t>}</a:t>
            </a:r>
          </a:p>
          <a:p>
            <a:pPr lvl="0">
              <a:spcBef>
                <a:spcPts val="0"/>
              </a:spcBef>
              <a:buClr>
                <a:schemeClr val="dk1"/>
              </a:buClr>
              <a:buSzPct val="100000"/>
              <a:buFont typeface="Arial"/>
              <a:buNone/>
            </a:pPr>
            <a:r>
              <a:t/>
            </a:r>
            <a:endParaRPr>
              <a:highlight>
                <a:srgbClr val="FFFFFF"/>
              </a:highligh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t>Как было сказано ранее QML является декларативным языком. Однако, QML позволяет использовать конструкции с императивным кодом на языке Javascript.  Такие конструкции могут быть использованы при связывании свойств, внутри обработчиков сигналов или в качестве JS функций в компонентах. Добавим обработчик для нажатия кнопки. В случае, если величина меньше 10, значение свойства count увеличивается на 1, иначе - обнуляется.</a:t>
            </a:r>
          </a:p>
          <a:p>
            <a:pPr lvl="0">
              <a:spcBef>
                <a:spcPts val="0"/>
              </a:spcBef>
              <a:buNone/>
            </a:pPr>
            <a:r>
              <a:t/>
            </a:r>
            <a:endParaRPr/>
          </a:p>
          <a:p>
            <a:pPr lvl="0" rtl="0">
              <a:lnSpc>
                <a:spcPct val="115000"/>
              </a:lnSpc>
              <a:spcBef>
                <a:spcPts val="0"/>
              </a:spcBef>
              <a:buClr>
                <a:schemeClr val="dk1"/>
              </a:buClr>
              <a:buSzPct val="100000"/>
              <a:buFont typeface="Arial"/>
              <a:buNone/>
            </a:pPr>
            <a:r>
              <a:rPr lang="ru">
                <a:solidFill>
                  <a:srgbClr val="800000"/>
                </a:solidFill>
              </a:rPr>
              <a:t>onClicked</a:t>
            </a:r>
            <a:r>
              <a:rPr lang="ru">
                <a:solidFill>
                  <a:schemeClr val="dk1"/>
                </a:solidFill>
              </a:rPr>
              <a:t>:</a:t>
            </a:r>
            <a:r>
              <a:rPr lang="ru">
                <a:solidFill>
                  <a:srgbClr val="C0C0C0"/>
                </a:solidFill>
              </a:rPr>
              <a:t> </a:t>
            </a:r>
            <a:r>
              <a:rPr lang="ru">
                <a:solidFill>
                  <a:schemeClr val="dk1"/>
                </a:solidFill>
              </a:rPr>
              <a:t>{</a:t>
            </a:r>
          </a:p>
          <a:p>
            <a:pPr lvl="0" rtl="0">
              <a:lnSpc>
                <a:spcPct val="115000"/>
              </a:lnSpc>
              <a:spcBef>
                <a:spcPts val="0"/>
              </a:spcBef>
              <a:buClr>
                <a:schemeClr val="dk1"/>
              </a:buClr>
              <a:buSzPct val="100000"/>
              <a:buFont typeface="Arial"/>
              <a:buNone/>
            </a:pPr>
            <a:r>
              <a:rPr lang="ru">
                <a:solidFill>
                  <a:srgbClr val="C0C0C0"/>
                </a:solidFill>
              </a:rPr>
              <a:t>               </a:t>
            </a:r>
            <a:r>
              <a:rPr lang="ru">
                <a:solidFill>
                  <a:srgbClr val="808000"/>
                </a:solidFill>
              </a:rPr>
              <a:t>if</a:t>
            </a:r>
            <a:r>
              <a:rPr lang="ru">
                <a:solidFill>
                  <a:srgbClr val="C0C0C0"/>
                </a:solidFill>
              </a:rPr>
              <a:t> </a:t>
            </a:r>
            <a:r>
              <a:rPr lang="ru">
                <a:solidFill>
                  <a:schemeClr val="dk1"/>
                </a:solidFill>
              </a:rPr>
              <a:t>(</a:t>
            </a:r>
            <a:r>
              <a:rPr i="1" lang="ru">
                <a:solidFill>
                  <a:schemeClr val="dk1"/>
                </a:solidFill>
              </a:rPr>
              <a:t>label</a:t>
            </a:r>
            <a:r>
              <a:rPr lang="ru">
                <a:solidFill>
                  <a:schemeClr val="dk1"/>
                </a:solidFill>
              </a:rPr>
              <a:t>.count</a:t>
            </a:r>
            <a:r>
              <a:rPr lang="ru">
                <a:solidFill>
                  <a:srgbClr val="C0C0C0"/>
                </a:solidFill>
              </a:rPr>
              <a:t> </a:t>
            </a:r>
            <a:r>
              <a:rPr lang="ru">
                <a:solidFill>
                  <a:schemeClr val="dk1"/>
                </a:solidFill>
              </a:rPr>
              <a:t>&lt;</a:t>
            </a:r>
            <a:r>
              <a:rPr lang="ru">
                <a:solidFill>
                  <a:srgbClr val="C0C0C0"/>
                </a:solidFill>
              </a:rPr>
              <a:t> </a:t>
            </a:r>
            <a:r>
              <a:rPr lang="ru">
                <a:solidFill>
                  <a:schemeClr val="dk1"/>
                </a:solidFill>
              </a:rPr>
              <a:t>10)</a:t>
            </a:r>
            <a:r>
              <a:rPr lang="ru">
                <a:solidFill>
                  <a:srgbClr val="C0C0C0"/>
                </a:solidFill>
              </a:rPr>
              <a:t> </a:t>
            </a:r>
            <a:r>
              <a:rPr lang="ru">
                <a:solidFill>
                  <a:schemeClr val="dk1"/>
                </a:solidFill>
              </a:rPr>
              <a:t>{</a:t>
            </a:r>
          </a:p>
          <a:p>
            <a:pPr lvl="0" rtl="0">
              <a:lnSpc>
                <a:spcPct val="115000"/>
              </a:lnSpc>
              <a:spcBef>
                <a:spcPts val="0"/>
              </a:spcBef>
              <a:buClr>
                <a:schemeClr val="dk1"/>
              </a:buClr>
              <a:buSzPct val="100000"/>
              <a:buFont typeface="Arial"/>
              <a:buNone/>
            </a:pPr>
            <a:r>
              <a:rPr lang="ru">
                <a:solidFill>
                  <a:srgbClr val="C0C0C0"/>
                </a:solidFill>
              </a:rPr>
              <a:t>                   </a:t>
            </a:r>
            <a:r>
              <a:rPr i="1" lang="ru">
                <a:solidFill>
                  <a:schemeClr val="dk1"/>
                </a:solidFill>
              </a:rPr>
              <a:t>label</a:t>
            </a:r>
            <a:r>
              <a:rPr lang="ru">
                <a:solidFill>
                  <a:schemeClr val="dk1"/>
                </a:solidFill>
              </a:rPr>
              <a:t>.count++;</a:t>
            </a:r>
          </a:p>
          <a:p>
            <a:pPr lvl="0" rtl="0">
              <a:lnSpc>
                <a:spcPct val="115000"/>
              </a:lnSpc>
              <a:spcBef>
                <a:spcPts val="0"/>
              </a:spcBef>
              <a:buClr>
                <a:schemeClr val="dk1"/>
              </a:buClr>
              <a:buSzPct val="100000"/>
              <a:buFont typeface="Arial"/>
              <a:buNone/>
            </a:pPr>
            <a:r>
              <a:rPr lang="ru">
                <a:solidFill>
                  <a:srgbClr val="C0C0C0"/>
                </a:solidFill>
              </a:rPr>
              <a:t>               </a:t>
            </a:r>
            <a:r>
              <a:rPr lang="ru">
                <a:solidFill>
                  <a:schemeClr val="dk1"/>
                </a:solidFill>
              </a:rPr>
              <a:t>}</a:t>
            </a:r>
            <a:r>
              <a:rPr lang="ru">
                <a:solidFill>
                  <a:srgbClr val="C0C0C0"/>
                </a:solidFill>
              </a:rPr>
              <a:t> </a:t>
            </a:r>
            <a:r>
              <a:rPr lang="ru">
                <a:solidFill>
                  <a:srgbClr val="808000"/>
                </a:solidFill>
              </a:rPr>
              <a:t>else</a:t>
            </a:r>
            <a:r>
              <a:rPr lang="ru">
                <a:solidFill>
                  <a:srgbClr val="C0C0C0"/>
                </a:solidFill>
              </a:rPr>
              <a:t> </a:t>
            </a:r>
            <a:r>
              <a:rPr lang="ru">
                <a:solidFill>
                  <a:schemeClr val="dk1"/>
                </a:solidFill>
              </a:rPr>
              <a:t>{</a:t>
            </a:r>
          </a:p>
          <a:p>
            <a:pPr lvl="0" rtl="0">
              <a:lnSpc>
                <a:spcPct val="115000"/>
              </a:lnSpc>
              <a:spcBef>
                <a:spcPts val="0"/>
              </a:spcBef>
              <a:buClr>
                <a:schemeClr val="dk1"/>
              </a:buClr>
              <a:buSzPct val="100000"/>
              <a:buFont typeface="Arial"/>
              <a:buNone/>
            </a:pPr>
            <a:r>
              <a:rPr lang="ru">
                <a:solidFill>
                  <a:srgbClr val="C0C0C0"/>
                </a:solidFill>
              </a:rPr>
              <a:t>                   </a:t>
            </a:r>
            <a:r>
              <a:rPr i="1" lang="ru">
                <a:solidFill>
                  <a:schemeClr val="dk1"/>
                </a:solidFill>
              </a:rPr>
              <a:t>label</a:t>
            </a:r>
            <a:r>
              <a:rPr lang="ru">
                <a:solidFill>
                  <a:schemeClr val="dk1"/>
                </a:solidFill>
              </a:rPr>
              <a:t>.count</a:t>
            </a:r>
            <a:r>
              <a:rPr lang="ru">
                <a:solidFill>
                  <a:srgbClr val="C0C0C0"/>
                </a:solidFill>
              </a:rPr>
              <a:t> </a:t>
            </a:r>
            <a:r>
              <a:rPr lang="ru">
                <a:solidFill>
                  <a:schemeClr val="dk1"/>
                </a:solidFill>
              </a:rPr>
              <a:t>=</a:t>
            </a:r>
            <a:r>
              <a:rPr lang="ru">
                <a:solidFill>
                  <a:srgbClr val="C0C0C0"/>
                </a:solidFill>
              </a:rPr>
              <a:t> </a:t>
            </a:r>
            <a:r>
              <a:rPr lang="ru">
                <a:solidFill>
                  <a:schemeClr val="dk1"/>
                </a:solidFill>
              </a:rPr>
              <a:t>0</a:t>
            </a:r>
          </a:p>
          <a:p>
            <a:pPr lvl="0" rtl="0">
              <a:lnSpc>
                <a:spcPct val="115000"/>
              </a:lnSpc>
              <a:spcBef>
                <a:spcPts val="0"/>
              </a:spcBef>
              <a:buClr>
                <a:schemeClr val="dk1"/>
              </a:buClr>
              <a:buSzPct val="100000"/>
              <a:buFont typeface="Arial"/>
              <a:buNone/>
            </a:pPr>
            <a:r>
              <a:rPr lang="ru">
                <a:solidFill>
                  <a:srgbClr val="C0C0C0"/>
                </a:solidFill>
              </a:rPr>
              <a:t>               </a:t>
            </a:r>
            <a:r>
              <a:rPr lang="ru">
                <a:solidFill>
                  <a:schemeClr val="dk1"/>
                </a:solidFill>
              </a:rPr>
              <a:t>}</a:t>
            </a:r>
          </a:p>
          <a:p>
            <a:pPr lvl="0" rtl="0">
              <a:lnSpc>
                <a:spcPct val="115000"/>
              </a:lnSpc>
              <a:spcBef>
                <a:spcPts val="0"/>
              </a:spcBef>
              <a:buClr>
                <a:schemeClr val="dk1"/>
              </a:buClr>
              <a:buSzPct val="100000"/>
              <a:buFont typeface="Arial"/>
              <a:buNone/>
            </a:pPr>
            <a:r>
              <a:rPr lang="ru">
                <a:solidFill>
                  <a:srgbClr val="C0C0C0"/>
                </a:solidFill>
              </a:rPr>
              <a:t>           </a:t>
            </a:r>
            <a:r>
              <a:rPr lang="ru">
                <a:solidFill>
                  <a:schemeClr val="dk1"/>
                </a:solidFill>
              </a:rPr>
              <a:t>}</a:t>
            </a:r>
          </a:p>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t>При запуске Qt Creator отображается начальный экран, где есть возможность перейти к одному из последних проектов, над которыми работали.</a:t>
            </a:r>
          </a:p>
          <a:p>
            <a:pPr lvl="0">
              <a:spcBef>
                <a:spcPts val="0"/>
              </a:spcBef>
              <a:buNone/>
            </a:pPr>
            <a:r>
              <a:rPr lang="ru"/>
              <a:t>Здесь есть возможность открыть уже существующий проект или создать новый.</a:t>
            </a:r>
          </a:p>
          <a:p>
            <a:pPr lvl="0">
              <a:spcBef>
                <a:spcPts val="0"/>
              </a:spcBef>
              <a:buNone/>
            </a:pPr>
            <a:r>
              <a:rPr lang="ru"/>
              <a:t>Слева находится колонка с такими пунктами как “Проекты”, “Примеры” и “Учебники”. </a:t>
            </a:r>
          </a:p>
          <a:p>
            <a:pPr lvl="0">
              <a:spcBef>
                <a:spcPts val="0"/>
              </a:spcBef>
              <a:buNone/>
            </a:pPr>
            <a:r>
              <a:rPr lang="ru"/>
              <a:t>На слайде изображен раздел “Проекты”. “Примеры” и “Учебники” позволяет открыть учебные проекты, предоставляемые самим SDK.</a:t>
            </a:r>
          </a:p>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solidFill>
                  <a:schemeClr val="dk1"/>
                </a:solidFill>
                <a:highlight>
                  <a:srgbClr val="FFFFFF"/>
                </a:highlight>
              </a:rPr>
              <a:t>QtQuick </a:t>
            </a:r>
            <a:r>
              <a:rPr lang="ru">
                <a:solidFill>
                  <a:srgbClr val="404244"/>
                </a:solidFill>
                <a:highlight>
                  <a:srgbClr val="FFFFFF"/>
                </a:highlight>
              </a:rPr>
              <a:t>предоставляет классы для работы с канвой, классы для создания визуальных компонентов ввода/вывода информации. Кроме этого модуль содержит в себе средства для анимации и позиционирования элементов, а также классы создания моделей данных и работой с базой данных. </a:t>
            </a:r>
          </a:p>
          <a:p>
            <a:pPr lvl="0">
              <a:spcBef>
                <a:spcPts val="0"/>
              </a:spcBef>
              <a:buNone/>
            </a:pPr>
            <a:r>
              <a:rPr lang="ru">
                <a:solidFill>
                  <a:schemeClr val="dk1"/>
                </a:solidFill>
                <a:highlight>
                  <a:srgbClr val="FFFFFF"/>
                </a:highlight>
              </a:rPr>
              <a:t>Sailfish Silica поставляется внутри Sailfish SDK. Компоненты Silica позволяют создавать приложения  внешний вид и поведение которых соответствуют принципам Sailfish OS. К особенностям можно отнести управление жестами, дополнительный элементы, уникальные для ОС(вытягиваемые сверху и снизу меню, обложка приложений в свернутом виде).</a:t>
            </a:r>
          </a:p>
          <a:p>
            <a:pPr lvl="0">
              <a:spcBef>
                <a:spcPts val="0"/>
              </a:spcBef>
              <a:buNone/>
            </a:pPr>
            <a:r>
              <a:rPr lang="ru">
                <a:solidFill>
                  <a:schemeClr val="dk1"/>
                </a:solidFill>
                <a:highlight>
                  <a:srgbClr val="FFFFFF"/>
                </a:highlight>
              </a:rPr>
              <a:t>QtWebKit </a:t>
            </a:r>
            <a:r>
              <a:rPr lang="ru">
                <a:highlight>
                  <a:srgbClr val="FFFFFF"/>
                </a:highlight>
              </a:rPr>
              <a:t>предоставляет механизм веб-браузера, который позволяет встраивать веб контент в QML приложение. </a:t>
            </a:r>
            <a:r>
              <a:rPr lang="ru">
                <a:solidFill>
                  <a:schemeClr val="dk1"/>
                </a:solidFill>
                <a:highlight>
                  <a:srgbClr val="FFFFFF"/>
                </a:highlight>
              </a:rPr>
              <a:t>Предоставляет возможности визуализации документов HTML и XHTML, применения CSS  и сценариев на JavaScript. QtWebKit основан на механизме с открытыми исходными кодами WebKit.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t>При создании нового проекта открывается диалоговое окно и предлагает выбрать шаблон для проекта. </a:t>
            </a:r>
          </a:p>
          <a:p>
            <a:pPr lvl="0">
              <a:spcBef>
                <a:spcPts val="0"/>
              </a:spcBef>
              <a:buNone/>
            </a:pPr>
            <a:r>
              <a:rPr lang="ru"/>
              <a:t>Здесь мы видим 5 разделов.</a:t>
            </a:r>
          </a:p>
          <a:p>
            <a:pPr lvl="0">
              <a:spcBef>
                <a:spcPts val="0"/>
              </a:spcBef>
              <a:buNone/>
            </a:pPr>
            <a:r>
              <a:rPr lang="ru"/>
              <a:t>Раздел “Application” позволяет выбрать шаблон для самого приложения (в нашем случае это Sailfish OS приложение). </a:t>
            </a:r>
          </a:p>
          <a:p>
            <a:pPr lvl="0">
              <a:spcBef>
                <a:spcPts val="0"/>
              </a:spcBef>
              <a:buNone/>
            </a:pPr>
            <a:r>
              <a:rPr lang="ru"/>
              <a:t>Раздел “Библиотека” предлагает шаблоны для создания Qt-библиотеки (модуля для расширения Qt-приложений, либо модуля для расширения самого Qt Creator).</a:t>
            </a:r>
          </a:p>
          <a:p>
            <a:pPr lvl="0">
              <a:spcBef>
                <a:spcPts val="0"/>
              </a:spcBef>
              <a:buNone/>
            </a:pPr>
            <a:r>
              <a:rPr lang="ru"/>
              <a:t>Раздел “Other Project” позволяет создать абсолютно пустое приложение без автоматического генерирования некоторых классов, необходимых по-умолчанию.</a:t>
            </a:r>
          </a:p>
          <a:p>
            <a:pPr lvl="0">
              <a:spcBef>
                <a:spcPts val="0"/>
              </a:spcBef>
              <a:buNone/>
            </a:pPr>
            <a:r>
              <a:rPr lang="ru"/>
              <a:t>“Non-Qt Project” предлагает нам шаблоны для создания приложений, не использующих фреймворк Qt. Это консольные C и C++ приложения.</a:t>
            </a:r>
          </a:p>
          <a:p>
            <a:pPr lvl="0">
              <a:spcBef>
                <a:spcPts val="0"/>
              </a:spcBef>
              <a:buNone/>
            </a:pPr>
            <a:r>
              <a:rPr lang="ru"/>
              <a:t>А раздел “Import Project” позволяет перейти к импорту приложения с помощью одной из поддерживаемых систем контроля версий: Mercurial, Git, Subversion, Bazaar, CVS.</a:t>
            </a:r>
          </a:p>
          <a:p>
            <a:pPr lvl="0">
              <a:spcBef>
                <a:spcPts val="0"/>
              </a:spcBef>
              <a:buNone/>
            </a:pPr>
            <a:r>
              <a:rPr lang="ru"/>
              <a:t>Выберем “Application” -&gt; “Sailfish OS Qt Quick Application” и нажмем “Выбрать...”.</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t>Далее необходимо ввести название проекта, а также указать место его размещения в файловой системе.</a:t>
            </a:r>
          </a:p>
          <a:p>
            <a:pPr lvl="0">
              <a:spcBef>
                <a:spcPts val="0"/>
              </a:spcBef>
              <a:buNone/>
            </a:pPr>
            <a:r>
              <a:rPr lang="ru"/>
              <a:t>Имя проекта должно начинаться с приставки “harbour” и каждое слово здесь пишется через дефис. </a:t>
            </a:r>
          </a:p>
          <a:p>
            <a:pPr lvl="0">
              <a:spcBef>
                <a:spcPts val="0"/>
              </a:spcBef>
              <a:buNone/>
            </a:pPr>
            <a:r>
              <a:rPr lang="ru"/>
              <a:t>Эти правила определены магазином Saifish-приложений Jolla Harbour, не выполнив их, приложение пройдет проверку модераторов магазина и не будет опубликовано.</a:t>
            </a:r>
          </a:p>
          <a:p>
            <a:pPr lvl="0">
              <a:spcBef>
                <a:spcPts val="0"/>
              </a:spcBef>
              <a:buNone/>
            </a:pPr>
            <a:r>
              <a:rPr lang="ru"/>
              <a:t>Нажимаем “Продолжить”.</a:t>
            </a:r>
          </a:p>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t>На следующем этапе предлагается выбрать комплект, который </a:t>
            </a:r>
            <a:r>
              <a:rPr lang="ru">
                <a:solidFill>
                  <a:schemeClr val="dk1"/>
                </a:solidFill>
                <a:highlight>
                  <a:srgbClr val="FFFFFF"/>
                </a:highlight>
              </a:rPr>
              <a:t>будет использоваться для сборки приложения.</a:t>
            </a:r>
          </a:p>
          <a:p>
            <a:pPr lvl="0">
              <a:spcBef>
                <a:spcPts val="0"/>
              </a:spcBef>
              <a:buClr>
                <a:schemeClr val="dk1"/>
              </a:buClr>
              <a:buSzPct val="100000"/>
              <a:buFont typeface="Arial"/>
              <a:buNone/>
            </a:pPr>
            <a:r>
              <a:rPr lang="ru">
                <a:solidFill>
                  <a:schemeClr val="dk1"/>
                </a:solidFill>
                <a:highlight>
                  <a:srgbClr val="FFFFFF"/>
                </a:highlight>
              </a:rPr>
              <a:t>Всего, как видно на слайде, нам доступно два комплекта.</a:t>
            </a:r>
          </a:p>
          <a:p>
            <a:pPr lvl="0" rtl="0">
              <a:lnSpc>
                <a:spcPct val="115000"/>
              </a:lnSpc>
              <a:spcBef>
                <a:spcPts val="0"/>
              </a:spcBef>
              <a:buNone/>
            </a:pPr>
            <a:r>
              <a:rPr lang="ru">
                <a:solidFill>
                  <a:schemeClr val="dk1"/>
                </a:solidFill>
                <a:highlight>
                  <a:srgbClr val="FFFFFF"/>
                </a:highlight>
              </a:rPr>
              <a:t>Первый, с маркировкой “armv7hl” — для устройств на базе архитектуры ARM (например, смартфон Jolla);</a:t>
            </a:r>
          </a:p>
          <a:p>
            <a:pPr lvl="0" rtl="0">
              <a:lnSpc>
                <a:spcPct val="115000"/>
              </a:lnSpc>
              <a:spcBef>
                <a:spcPts val="0"/>
              </a:spcBef>
              <a:buNone/>
            </a:pPr>
            <a:r>
              <a:rPr lang="ru">
                <a:solidFill>
                  <a:schemeClr val="dk1"/>
                </a:solidFill>
                <a:highlight>
                  <a:srgbClr val="FFFFFF"/>
                </a:highlight>
              </a:rPr>
              <a:t>Второй — для устройств на базе архитектуры Intel.</a:t>
            </a:r>
          </a:p>
          <a:p>
            <a:pPr lvl="0">
              <a:spcBef>
                <a:spcPts val="0"/>
              </a:spcBef>
              <a:buNone/>
            </a:pPr>
            <a:r>
              <a:rPr lang="ru">
                <a:solidFill>
                  <a:schemeClr val="dk1"/>
                </a:solidFill>
                <a:highlight>
                  <a:srgbClr val="FFFFFF"/>
                </a:highlight>
              </a:rPr>
              <a:t>Эмулятор работает только с комплектом i486. Поэтому, если планируется тестировать приложение в эмуляторе, выбирать на данном шаге нужно именно второй комплект.</a:t>
            </a:r>
          </a:p>
          <a:p>
            <a:pPr lvl="0">
              <a:spcBef>
                <a:spcPts val="0"/>
              </a:spcBef>
              <a:buNone/>
            </a:pPr>
            <a:r>
              <a:rPr lang="ru"/>
              <a:t>Нажимаем “Продолжить”. </a:t>
            </a:r>
          </a:p>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t>Здесь предлагается указать короткое (поле “Summary”) и подробное (поле “Описание”) описания для приложения, а также указать его версию.</a:t>
            </a:r>
          </a:p>
          <a:p>
            <a:pPr lvl="0">
              <a:spcBef>
                <a:spcPts val="0"/>
              </a:spcBef>
              <a:buNone/>
            </a:pPr>
            <a:r>
              <a:rPr lang="ru"/>
              <a:t>Все эти поля, также как и название проекта, будут прописаны по конфигурационном spec-файле после создания проекта. </a:t>
            </a:r>
          </a:p>
          <a:p>
            <a:pPr lvl="0">
              <a:spcBef>
                <a:spcPts val="0"/>
              </a:spcBef>
              <a:buNone/>
            </a:pPr>
            <a:r>
              <a:rPr lang="ru"/>
              <a:t>Spec-файл содержит информацию о приложении, его зависимостях и необходим для сборки проекта в RPM пакет.</a:t>
            </a:r>
          </a:p>
          <a:p>
            <a:pPr lvl="0">
              <a:spcBef>
                <a:spcPts val="0"/>
              </a:spcBef>
              <a:buNone/>
            </a:pPr>
            <a:r>
              <a:rPr lang="ru"/>
              <a:t>“Summary” и “Version” являются обязательными полям, а “Описание” (“Description”) – опциональным.</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ru"/>
              <a:t>На финальном этапе есть возможность настроить систему контроля версий для проекта. </a:t>
            </a:r>
          </a:p>
          <a:p>
            <a:pPr lvl="0">
              <a:spcBef>
                <a:spcPts val="0"/>
              </a:spcBef>
              <a:buNone/>
            </a:pPr>
            <a:r>
              <a:rPr lang="ru"/>
              <a:t>Также здесь мы видим список файлов, которые будут сгенерированы. </a:t>
            </a:r>
          </a:p>
          <a:p>
            <a:pPr lvl="0">
              <a:spcBef>
                <a:spcPts val="0"/>
              </a:spcBef>
              <a:buNone/>
            </a:pPr>
            <a:r>
              <a:rPr lang="ru"/>
              <a:t>Это файлы иконок, несколько QML файлов, представляющих собой визуальные компоненты приложения, а также файлы конфигурации проекта.</a:t>
            </a:r>
          </a:p>
          <a:p>
            <a:pPr lvl="0">
              <a:spcBef>
                <a:spcPts val="0"/>
              </a:spcBef>
              <a:buNone/>
            </a:pPr>
            <a:r>
              <a:rPr lang="ru"/>
              <a:t>После нажатия кнопки “Готово” будет создан простейший проект.</a:t>
            </a:r>
          </a:p>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992766"/>
            <a:ext cx="8520600" cy="27369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3778833"/>
            <a:ext cx="8520600" cy="10569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474833"/>
            <a:ext cx="8520600" cy="26181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4202966"/>
            <a:ext cx="8520600" cy="17343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867800"/>
            <a:ext cx="8520600" cy="11223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593366"/>
            <a:ext cx="8520600" cy="7635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536633"/>
            <a:ext cx="8520600" cy="4555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593366"/>
            <a:ext cx="8520600" cy="7635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536633"/>
            <a:ext cx="3999900" cy="4555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536633"/>
            <a:ext cx="3999900" cy="4555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593366"/>
            <a:ext cx="8520600" cy="7635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740800"/>
            <a:ext cx="2808000" cy="1007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852800"/>
            <a:ext cx="2808000" cy="42393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600200"/>
            <a:ext cx="6367800" cy="54543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66"/>
            <a:ext cx="4572000" cy="68580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644233"/>
            <a:ext cx="4045200" cy="19764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3737433"/>
            <a:ext cx="4045200" cy="16467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965433"/>
            <a:ext cx="3837000" cy="49269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5640766"/>
            <a:ext cx="5998800" cy="8067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593366"/>
            <a:ext cx="8520600" cy="7635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536633"/>
            <a:ext cx="8520600" cy="4555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6217622"/>
            <a:ext cx="548700" cy="5247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ru"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0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26.png"/><Relationship Id="rId5"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0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0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0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0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0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992766"/>
            <a:ext cx="8520600" cy="2736900"/>
          </a:xfrm>
          <a:prstGeom prst="rect">
            <a:avLst/>
          </a:prstGeom>
        </p:spPr>
        <p:txBody>
          <a:bodyPr anchorCtr="0" anchor="b" bIns="91425" lIns="91425" rIns="91425" tIns="91425">
            <a:noAutofit/>
          </a:bodyPr>
          <a:lstStyle/>
          <a:p>
            <a:pPr lvl="0">
              <a:spcBef>
                <a:spcPts val="0"/>
              </a:spcBef>
              <a:buNone/>
            </a:pPr>
            <a:r>
              <a:rPr lang="ru"/>
              <a:t>Инструменты разработки мобильных приложений</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sp>
        <p:nvSpPr>
          <p:cNvPr id="116" name="Shape 116"/>
          <p:cNvSpPr txBox="1"/>
          <p:nvPr>
            <p:ph type="title"/>
          </p:nvPr>
        </p:nvSpPr>
        <p:spPr>
          <a:xfrm>
            <a:off x="311700" y="593366"/>
            <a:ext cx="8520600" cy="763500"/>
          </a:xfrm>
          <a:prstGeom prst="rect">
            <a:avLst/>
          </a:prstGeom>
        </p:spPr>
        <p:txBody>
          <a:bodyPr anchorCtr="0" anchor="t" bIns="91425" lIns="91425" rIns="91425" tIns="91425">
            <a:noAutofit/>
          </a:bodyPr>
          <a:lstStyle/>
          <a:p>
            <a:pPr lvl="0">
              <a:spcBef>
                <a:spcPts val="0"/>
              </a:spcBef>
              <a:buNone/>
            </a:pPr>
            <a:r>
              <a:rPr lang="ru"/>
              <a:t>Qt Creator. Интерфейс рабочего окна</a:t>
            </a:r>
          </a:p>
        </p:txBody>
      </p:sp>
      <p:sp>
        <p:nvSpPr>
          <p:cNvPr id="117" name="Shape 117"/>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pic>
        <p:nvPicPr>
          <p:cNvPr descr="new_project_finish.png" id="118" name="Shape 118"/>
          <p:cNvPicPr preferRelativeResize="0"/>
          <p:nvPr/>
        </p:nvPicPr>
        <p:blipFill rotWithShape="1">
          <a:blip r:embed="rId3">
            <a:alphaModFix/>
          </a:blip>
          <a:srcRect b="0" l="0" r="0" t="0"/>
          <a:stretch/>
        </p:blipFill>
        <p:spPr>
          <a:xfrm>
            <a:off x="309200" y="1356875"/>
            <a:ext cx="8525588" cy="5385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 name="Shape 122"/>
        <p:cNvGrpSpPr/>
        <p:nvPr/>
      </p:nvGrpSpPr>
      <p:grpSpPr>
        <a:xfrm>
          <a:off x="0" y="0"/>
          <a:ext cx="0" cy="0"/>
          <a:chOff x="0" y="0"/>
          <a:chExt cx="0" cy="0"/>
        </a:xfrm>
      </p:grpSpPr>
      <p:sp>
        <p:nvSpPr>
          <p:cNvPr id="123" name="Shape 123"/>
          <p:cNvSpPr txBox="1"/>
          <p:nvPr>
            <p:ph type="title"/>
          </p:nvPr>
        </p:nvSpPr>
        <p:spPr>
          <a:xfrm>
            <a:off x="311700" y="593366"/>
            <a:ext cx="8520600" cy="763500"/>
          </a:xfrm>
          <a:prstGeom prst="rect">
            <a:avLst/>
          </a:prstGeom>
        </p:spPr>
        <p:txBody>
          <a:bodyPr anchorCtr="0" anchor="t" bIns="91425" lIns="91425" rIns="91425" tIns="91425">
            <a:noAutofit/>
          </a:bodyPr>
          <a:lstStyle/>
          <a:p>
            <a:pPr lvl="0">
              <a:spcBef>
                <a:spcPts val="0"/>
              </a:spcBef>
              <a:buNone/>
            </a:pPr>
            <a:r>
              <a:rPr lang="ru"/>
              <a:t>Qt Creator. Режимы</a:t>
            </a:r>
          </a:p>
        </p:txBody>
      </p:sp>
      <p:sp>
        <p:nvSpPr>
          <p:cNvPr id="124" name="Shape 124"/>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sp>
        <p:nvSpPr>
          <p:cNvPr id="125" name="Shape 125"/>
          <p:cNvSpPr txBox="1"/>
          <p:nvPr>
            <p:ph idx="1" type="body"/>
          </p:nvPr>
        </p:nvSpPr>
        <p:spPr>
          <a:xfrm>
            <a:off x="1467900" y="1438700"/>
            <a:ext cx="7364400" cy="4679400"/>
          </a:xfrm>
          <a:prstGeom prst="rect">
            <a:avLst/>
          </a:prstGeom>
        </p:spPr>
        <p:txBody>
          <a:bodyPr anchorCtr="0" anchor="t" bIns="91425" lIns="91425" rIns="91425" tIns="91425">
            <a:noAutofit/>
          </a:bodyPr>
          <a:lstStyle/>
          <a:p>
            <a:pPr lvl="0" rtl="0">
              <a:lnSpc>
                <a:spcPct val="100000"/>
              </a:lnSpc>
              <a:spcBef>
                <a:spcPts val="0"/>
              </a:spcBef>
              <a:buNone/>
            </a:pPr>
            <a:r>
              <a:rPr b="1" lang="ru"/>
              <a:t>«Начало»</a:t>
            </a:r>
            <a:r>
              <a:rPr lang="ru"/>
              <a:t> – отображает начальный экран среды.</a:t>
            </a:r>
          </a:p>
          <a:p>
            <a:pPr lvl="0" rtl="0">
              <a:lnSpc>
                <a:spcPct val="100000"/>
              </a:lnSpc>
              <a:spcBef>
                <a:spcPts val="0"/>
              </a:spcBef>
              <a:buNone/>
            </a:pPr>
            <a:r>
              <a:rPr b="1" lang="ru"/>
              <a:t>«Редактор»</a:t>
            </a:r>
            <a:r>
              <a:rPr lang="ru"/>
              <a:t> – отображает встроенный редактор кода с подсветкой синтаксиса.</a:t>
            </a:r>
          </a:p>
          <a:p>
            <a:pPr lvl="0" rtl="0">
              <a:lnSpc>
                <a:spcPct val="100000"/>
              </a:lnSpc>
              <a:spcBef>
                <a:spcPts val="0"/>
              </a:spcBef>
              <a:buNone/>
            </a:pPr>
            <a:r>
              <a:rPr b="1" lang="ru"/>
              <a:t>«Отладка»</a:t>
            </a:r>
            <a:r>
              <a:rPr lang="ru"/>
              <a:t> – отображает инструменты анализа кода помимо стандартных панелей редактора.</a:t>
            </a:r>
          </a:p>
          <a:p>
            <a:pPr lvl="0" rtl="0">
              <a:lnSpc>
                <a:spcPct val="100000"/>
              </a:lnSpc>
              <a:spcBef>
                <a:spcPts val="0"/>
              </a:spcBef>
              <a:buNone/>
            </a:pPr>
            <a:r>
              <a:rPr b="1" lang="ru"/>
              <a:t>«Проекты»</a:t>
            </a:r>
            <a:r>
              <a:rPr lang="ru"/>
              <a:t> – предназначен для конфигурирования настроек сборки с запуска приложения.</a:t>
            </a:r>
          </a:p>
          <a:p>
            <a:pPr lvl="0" rtl="0">
              <a:lnSpc>
                <a:spcPct val="100000"/>
              </a:lnSpc>
              <a:spcBef>
                <a:spcPts val="0"/>
              </a:spcBef>
              <a:buNone/>
            </a:pPr>
            <a:r>
              <a:rPr b="1" lang="ru"/>
              <a:t>«Sailfish OS»</a:t>
            </a:r>
            <a:r>
              <a:rPr lang="ru"/>
              <a:t> – открывает центр управления Mer SDK.</a:t>
            </a:r>
          </a:p>
          <a:p>
            <a:pPr lvl="0" rtl="0">
              <a:lnSpc>
                <a:spcPct val="100000"/>
              </a:lnSpc>
              <a:spcBef>
                <a:spcPts val="0"/>
              </a:spcBef>
              <a:buNone/>
            </a:pPr>
            <a:r>
              <a:rPr b="1" lang="ru"/>
              <a:t>«Анализ»</a:t>
            </a:r>
            <a:r>
              <a:rPr lang="ru"/>
              <a:t> – отображает инструменты для</a:t>
            </a:r>
            <a:r>
              <a:rPr lang="ru"/>
              <a:t> профилирования приложения.</a:t>
            </a:r>
          </a:p>
          <a:p>
            <a:pPr lvl="0" rtl="0">
              <a:lnSpc>
                <a:spcPct val="100000"/>
              </a:lnSpc>
              <a:spcBef>
                <a:spcPts val="0"/>
              </a:spcBef>
              <a:buNone/>
            </a:pPr>
            <a:r>
              <a:rPr b="1" lang="ru"/>
              <a:t>«Справка»</a:t>
            </a:r>
            <a:r>
              <a:rPr lang="ru"/>
              <a:t> –  предоставляет документацию по библиотекам Qt и компонентам среды Qt Creator.</a:t>
            </a:r>
          </a:p>
        </p:txBody>
      </p:sp>
      <p:pic>
        <p:nvPicPr>
          <p:cNvPr descr="modes.png" id="126" name="Shape 126"/>
          <p:cNvPicPr preferRelativeResize="0"/>
          <p:nvPr/>
        </p:nvPicPr>
        <p:blipFill>
          <a:blip r:embed="rId3">
            <a:alphaModFix/>
          </a:blip>
          <a:stretch>
            <a:fillRect/>
          </a:stretch>
        </p:blipFill>
        <p:spPr>
          <a:xfrm>
            <a:off x="569550" y="1356875"/>
            <a:ext cx="898339" cy="47612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 name="Shape 130"/>
        <p:cNvGrpSpPr/>
        <p:nvPr/>
      </p:nvGrpSpPr>
      <p:grpSpPr>
        <a:xfrm>
          <a:off x="0" y="0"/>
          <a:ext cx="0" cy="0"/>
          <a:chOff x="0" y="0"/>
          <a:chExt cx="0" cy="0"/>
        </a:xfrm>
      </p:grpSpPr>
      <p:sp>
        <p:nvSpPr>
          <p:cNvPr id="131" name="Shape 131"/>
          <p:cNvSpPr txBox="1"/>
          <p:nvPr>
            <p:ph type="title"/>
          </p:nvPr>
        </p:nvSpPr>
        <p:spPr>
          <a:xfrm>
            <a:off x="311700" y="593366"/>
            <a:ext cx="8520600" cy="7635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ru"/>
              <a:t>Qt Creator. Режимы. Отладка</a:t>
            </a:r>
          </a:p>
        </p:txBody>
      </p:sp>
      <p:sp>
        <p:nvSpPr>
          <p:cNvPr id="132" name="Shape 132"/>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pic>
        <p:nvPicPr>
          <p:cNvPr descr="debugging.png" id="133" name="Shape 133"/>
          <p:cNvPicPr preferRelativeResize="0"/>
          <p:nvPr/>
        </p:nvPicPr>
        <p:blipFill>
          <a:blip r:embed="rId3">
            <a:alphaModFix/>
          </a:blip>
          <a:stretch>
            <a:fillRect/>
          </a:stretch>
        </p:blipFill>
        <p:spPr>
          <a:xfrm>
            <a:off x="309200" y="1356875"/>
            <a:ext cx="8525612" cy="5385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type="title"/>
          </p:nvPr>
        </p:nvSpPr>
        <p:spPr>
          <a:xfrm>
            <a:off x="311700" y="593366"/>
            <a:ext cx="8520600" cy="763500"/>
          </a:xfrm>
          <a:prstGeom prst="rect">
            <a:avLst/>
          </a:prstGeom>
        </p:spPr>
        <p:txBody>
          <a:bodyPr anchorCtr="0" anchor="t" bIns="91425" lIns="91425" rIns="91425" tIns="91425">
            <a:noAutofit/>
          </a:bodyPr>
          <a:lstStyle/>
          <a:p>
            <a:pPr lvl="0" rtl="0">
              <a:spcBef>
                <a:spcPts val="0"/>
              </a:spcBef>
              <a:buNone/>
            </a:pPr>
            <a:r>
              <a:rPr lang="ru"/>
              <a:t>Qt Creator. Режимы. Проекты</a:t>
            </a:r>
          </a:p>
        </p:txBody>
      </p:sp>
      <p:sp>
        <p:nvSpPr>
          <p:cNvPr id="139" name="Shape 139"/>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ru"/>
              <a:t>‹#›</a:t>
            </a:fld>
          </a:p>
        </p:txBody>
      </p:sp>
      <p:pic>
        <p:nvPicPr>
          <p:cNvPr descr="projects.png" id="140" name="Shape 140"/>
          <p:cNvPicPr preferRelativeResize="0"/>
          <p:nvPr/>
        </p:nvPicPr>
        <p:blipFill rotWithShape="1">
          <a:blip r:embed="rId3">
            <a:alphaModFix/>
          </a:blip>
          <a:srcRect b="0" l="0" r="0" t="0"/>
          <a:stretch/>
        </p:blipFill>
        <p:spPr>
          <a:xfrm>
            <a:off x="309200" y="1356875"/>
            <a:ext cx="8525612" cy="5385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type="title"/>
          </p:nvPr>
        </p:nvSpPr>
        <p:spPr>
          <a:xfrm>
            <a:off x="311700" y="593366"/>
            <a:ext cx="8520600" cy="763500"/>
          </a:xfrm>
          <a:prstGeom prst="rect">
            <a:avLst/>
          </a:prstGeom>
        </p:spPr>
        <p:txBody>
          <a:bodyPr anchorCtr="0" anchor="t" bIns="91425" lIns="91425" rIns="91425" tIns="91425">
            <a:noAutofit/>
          </a:bodyPr>
          <a:lstStyle/>
          <a:p>
            <a:pPr lvl="0" rtl="0">
              <a:spcBef>
                <a:spcPts val="0"/>
              </a:spcBef>
              <a:buNone/>
            </a:pPr>
            <a:r>
              <a:rPr lang="ru"/>
              <a:t>Qt Creator. Режимы. Sailfish OS</a:t>
            </a:r>
          </a:p>
        </p:txBody>
      </p:sp>
      <p:sp>
        <p:nvSpPr>
          <p:cNvPr id="146" name="Shape 146"/>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ru"/>
              <a:t>‹#›</a:t>
            </a:fld>
          </a:p>
        </p:txBody>
      </p:sp>
      <p:pic>
        <p:nvPicPr>
          <p:cNvPr descr="sailfish_os_mode.png" id="147" name="Shape 147"/>
          <p:cNvPicPr preferRelativeResize="0"/>
          <p:nvPr/>
        </p:nvPicPr>
        <p:blipFill rotWithShape="1">
          <a:blip r:embed="rId3">
            <a:alphaModFix/>
          </a:blip>
          <a:srcRect b="0" l="0" r="0" t="0"/>
          <a:stretch/>
        </p:blipFill>
        <p:spPr>
          <a:xfrm>
            <a:off x="309200" y="1356875"/>
            <a:ext cx="8525612" cy="5385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sp>
        <p:nvSpPr>
          <p:cNvPr id="152" name="Shape 152"/>
          <p:cNvSpPr txBox="1"/>
          <p:nvPr>
            <p:ph type="title"/>
          </p:nvPr>
        </p:nvSpPr>
        <p:spPr>
          <a:xfrm>
            <a:off x="311700" y="593366"/>
            <a:ext cx="8520600" cy="763500"/>
          </a:xfrm>
          <a:prstGeom prst="rect">
            <a:avLst/>
          </a:prstGeom>
        </p:spPr>
        <p:txBody>
          <a:bodyPr anchorCtr="0" anchor="t" bIns="91425" lIns="91425" rIns="91425" tIns="91425">
            <a:noAutofit/>
          </a:bodyPr>
          <a:lstStyle/>
          <a:p>
            <a:pPr lvl="0" rtl="0">
              <a:spcBef>
                <a:spcPts val="0"/>
              </a:spcBef>
              <a:buNone/>
            </a:pPr>
            <a:r>
              <a:rPr lang="ru"/>
              <a:t>Qt Creator. Режимы. Анализ</a:t>
            </a:r>
          </a:p>
        </p:txBody>
      </p:sp>
      <p:sp>
        <p:nvSpPr>
          <p:cNvPr id="153" name="Shape 153"/>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ru"/>
              <a:t>‹#›</a:t>
            </a:fld>
          </a:p>
        </p:txBody>
      </p:sp>
      <p:pic>
        <p:nvPicPr>
          <p:cNvPr descr="analysis_mode.png" id="154" name="Shape 154"/>
          <p:cNvPicPr preferRelativeResize="0"/>
          <p:nvPr/>
        </p:nvPicPr>
        <p:blipFill rotWithShape="1">
          <a:blip r:embed="rId3">
            <a:alphaModFix/>
          </a:blip>
          <a:srcRect b="0" l="0" r="0" t="0"/>
          <a:stretch/>
        </p:blipFill>
        <p:spPr>
          <a:xfrm>
            <a:off x="309200" y="1356875"/>
            <a:ext cx="8525612" cy="5385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sp>
        <p:nvSpPr>
          <p:cNvPr id="159" name="Shape 159"/>
          <p:cNvSpPr txBox="1"/>
          <p:nvPr>
            <p:ph type="title"/>
          </p:nvPr>
        </p:nvSpPr>
        <p:spPr>
          <a:xfrm>
            <a:off x="311700" y="593366"/>
            <a:ext cx="8520600" cy="763500"/>
          </a:xfrm>
          <a:prstGeom prst="rect">
            <a:avLst/>
          </a:prstGeom>
        </p:spPr>
        <p:txBody>
          <a:bodyPr anchorCtr="0" anchor="t" bIns="91425" lIns="91425" rIns="91425" tIns="91425">
            <a:noAutofit/>
          </a:bodyPr>
          <a:lstStyle/>
          <a:p>
            <a:pPr lvl="0" rtl="0">
              <a:spcBef>
                <a:spcPts val="0"/>
              </a:spcBef>
              <a:buNone/>
            </a:pPr>
            <a:r>
              <a:rPr lang="ru"/>
              <a:t>Qt Creator. Режимы. Справка</a:t>
            </a:r>
          </a:p>
        </p:txBody>
      </p:sp>
      <p:sp>
        <p:nvSpPr>
          <p:cNvPr id="160" name="Shape 160"/>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ru"/>
              <a:t>‹#›</a:t>
            </a:fld>
          </a:p>
        </p:txBody>
      </p:sp>
      <p:pic>
        <p:nvPicPr>
          <p:cNvPr descr="doc_mode.png" id="161" name="Shape 161"/>
          <p:cNvPicPr preferRelativeResize="0"/>
          <p:nvPr/>
        </p:nvPicPr>
        <p:blipFill rotWithShape="1">
          <a:blip r:embed="rId3">
            <a:alphaModFix/>
          </a:blip>
          <a:srcRect b="0" l="0" r="0" t="0"/>
          <a:stretch/>
        </p:blipFill>
        <p:spPr>
          <a:xfrm>
            <a:off x="309200" y="1356875"/>
            <a:ext cx="8525612" cy="5385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311700" y="593366"/>
            <a:ext cx="8520600" cy="763500"/>
          </a:xfrm>
          <a:prstGeom prst="rect">
            <a:avLst/>
          </a:prstGeom>
        </p:spPr>
        <p:txBody>
          <a:bodyPr anchorCtr="0" anchor="t" bIns="91425" lIns="91425" rIns="91425" tIns="91425">
            <a:noAutofit/>
          </a:bodyPr>
          <a:lstStyle/>
          <a:p>
            <a:pPr lvl="0">
              <a:spcBef>
                <a:spcPts val="0"/>
              </a:spcBef>
              <a:buNone/>
            </a:pPr>
            <a:r>
              <a:rPr lang="ru"/>
              <a:t>Qt Creator. Запуск </a:t>
            </a:r>
          </a:p>
        </p:txBody>
      </p:sp>
      <p:sp>
        <p:nvSpPr>
          <p:cNvPr id="167" name="Shape 167"/>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pic>
        <p:nvPicPr>
          <p:cNvPr descr="build_and_run.png" id="168" name="Shape 168"/>
          <p:cNvPicPr preferRelativeResize="0"/>
          <p:nvPr/>
        </p:nvPicPr>
        <p:blipFill>
          <a:blip r:embed="rId3">
            <a:alphaModFix/>
          </a:blip>
          <a:stretch>
            <a:fillRect/>
          </a:stretch>
        </p:blipFill>
        <p:spPr>
          <a:xfrm>
            <a:off x="1105325" y="1356874"/>
            <a:ext cx="6933344" cy="4860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sp>
        <p:nvSpPr>
          <p:cNvPr id="173" name="Shape 173"/>
          <p:cNvSpPr txBox="1"/>
          <p:nvPr>
            <p:ph type="title"/>
          </p:nvPr>
        </p:nvSpPr>
        <p:spPr>
          <a:xfrm>
            <a:off x="311700" y="593366"/>
            <a:ext cx="8520600" cy="763500"/>
          </a:xfrm>
          <a:prstGeom prst="rect">
            <a:avLst/>
          </a:prstGeom>
        </p:spPr>
        <p:txBody>
          <a:bodyPr anchorCtr="0" anchor="t" bIns="91425" lIns="91425" rIns="91425" tIns="91425">
            <a:noAutofit/>
          </a:bodyPr>
          <a:lstStyle/>
          <a:p>
            <a:pPr lvl="0">
              <a:spcBef>
                <a:spcPts val="0"/>
              </a:spcBef>
              <a:buNone/>
            </a:pPr>
            <a:r>
              <a:rPr lang="ru"/>
              <a:t>Qt Creator. Запуск</a:t>
            </a:r>
          </a:p>
        </p:txBody>
      </p:sp>
      <p:sp>
        <p:nvSpPr>
          <p:cNvPr id="174" name="Shape 174"/>
          <p:cNvSpPr txBox="1"/>
          <p:nvPr>
            <p:ph idx="1" type="body"/>
          </p:nvPr>
        </p:nvSpPr>
        <p:spPr>
          <a:xfrm>
            <a:off x="2266425" y="1972850"/>
            <a:ext cx="6206100" cy="3092100"/>
          </a:xfrm>
          <a:prstGeom prst="rect">
            <a:avLst/>
          </a:prstGeom>
        </p:spPr>
        <p:txBody>
          <a:bodyPr anchorCtr="0" anchor="t" bIns="91425" lIns="91425" rIns="91425" tIns="91425">
            <a:noAutofit/>
          </a:bodyPr>
          <a:lstStyle/>
          <a:p>
            <a:pPr lvl="0">
              <a:lnSpc>
                <a:spcPct val="150000"/>
              </a:lnSpc>
              <a:spcBef>
                <a:spcPts val="0"/>
              </a:spcBef>
              <a:buNone/>
            </a:pPr>
            <a:r>
              <a:rPr lang="ru"/>
              <a:t>– запустить приложение;</a:t>
            </a:r>
          </a:p>
          <a:p>
            <a:pPr lvl="0">
              <a:lnSpc>
                <a:spcPct val="150000"/>
              </a:lnSpc>
              <a:spcBef>
                <a:spcPts val="0"/>
              </a:spcBef>
              <a:buNone/>
            </a:pPr>
            <a:r>
              <a:rPr lang="ru"/>
              <a:t>– запустить приложение в режиме отладки;</a:t>
            </a:r>
          </a:p>
          <a:p>
            <a:pPr lvl="0">
              <a:lnSpc>
                <a:spcPct val="150000"/>
              </a:lnSpc>
              <a:spcBef>
                <a:spcPts val="0"/>
              </a:spcBef>
              <a:buNone/>
            </a:pPr>
            <a:r>
              <a:rPr lang="ru"/>
              <a:t>– запустить сборку приложения;</a:t>
            </a:r>
          </a:p>
          <a:p>
            <a:pPr lvl="0">
              <a:lnSpc>
                <a:spcPct val="150000"/>
              </a:lnSpc>
              <a:spcBef>
                <a:spcPts val="0"/>
              </a:spcBef>
              <a:buNone/>
            </a:pPr>
            <a:r>
              <a:rPr lang="ru"/>
              <a:t>– запустить виртуальную машину с Mer SDK;</a:t>
            </a:r>
          </a:p>
          <a:p>
            <a:pPr lvl="0">
              <a:lnSpc>
                <a:spcPct val="150000"/>
              </a:lnSpc>
              <a:spcBef>
                <a:spcPts val="0"/>
              </a:spcBef>
              <a:buNone/>
            </a:pPr>
            <a:r>
              <a:rPr lang="ru"/>
              <a:t>– запустить эмулятор Sailfish OS.</a:t>
            </a:r>
          </a:p>
        </p:txBody>
      </p:sp>
      <p:sp>
        <p:nvSpPr>
          <p:cNvPr id="175" name="Shape 175"/>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pic>
        <p:nvPicPr>
          <p:cNvPr descr="buttons_to_run.png" id="176" name="Shape 176"/>
          <p:cNvPicPr preferRelativeResize="0"/>
          <p:nvPr/>
        </p:nvPicPr>
        <p:blipFill rotWithShape="1">
          <a:blip r:embed="rId3">
            <a:alphaModFix/>
          </a:blip>
          <a:srcRect b="0" l="1190" r="1190" t="0"/>
          <a:stretch/>
        </p:blipFill>
        <p:spPr>
          <a:xfrm>
            <a:off x="1076500" y="1792950"/>
            <a:ext cx="1095999" cy="32720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ph type="title"/>
          </p:nvPr>
        </p:nvSpPr>
        <p:spPr>
          <a:xfrm>
            <a:off x="311700" y="593366"/>
            <a:ext cx="8520600" cy="763500"/>
          </a:xfrm>
          <a:prstGeom prst="rect">
            <a:avLst/>
          </a:prstGeom>
        </p:spPr>
        <p:txBody>
          <a:bodyPr anchorCtr="0" anchor="t" bIns="91425" lIns="91425" rIns="91425" tIns="91425">
            <a:noAutofit/>
          </a:bodyPr>
          <a:lstStyle/>
          <a:p>
            <a:pPr lvl="0">
              <a:spcBef>
                <a:spcPts val="0"/>
              </a:spcBef>
              <a:buNone/>
            </a:pPr>
            <a:r>
              <a:rPr lang="ru"/>
              <a:t>Эмулятор Sailfish OS</a:t>
            </a:r>
          </a:p>
        </p:txBody>
      </p:sp>
      <p:sp>
        <p:nvSpPr>
          <p:cNvPr id="182" name="Shape 182"/>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pic>
        <p:nvPicPr>
          <p:cNvPr descr="emulator.png" id="183" name="Shape 183"/>
          <p:cNvPicPr preferRelativeResize="0"/>
          <p:nvPr/>
        </p:nvPicPr>
        <p:blipFill>
          <a:blip r:embed="rId3">
            <a:alphaModFix/>
          </a:blip>
          <a:stretch>
            <a:fillRect/>
          </a:stretch>
        </p:blipFill>
        <p:spPr>
          <a:xfrm>
            <a:off x="991375" y="1356874"/>
            <a:ext cx="2860348" cy="4860750"/>
          </a:xfrm>
          <a:prstGeom prst="rect">
            <a:avLst/>
          </a:prstGeom>
          <a:noFill/>
          <a:ln>
            <a:noFill/>
          </a:ln>
        </p:spPr>
      </p:pic>
      <p:pic>
        <p:nvPicPr>
          <p:cNvPr descr="emulator_with_app.png" id="184" name="Shape 184"/>
          <p:cNvPicPr preferRelativeResize="0"/>
          <p:nvPr/>
        </p:nvPicPr>
        <p:blipFill rotWithShape="1">
          <a:blip r:embed="rId4">
            <a:alphaModFix/>
          </a:blip>
          <a:srcRect b="0" l="0" r="0" t="0"/>
          <a:stretch/>
        </p:blipFill>
        <p:spPr>
          <a:xfrm>
            <a:off x="5030750" y="1356874"/>
            <a:ext cx="2860348" cy="4860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txBox="1"/>
          <p:nvPr>
            <p:ph type="title"/>
          </p:nvPr>
        </p:nvSpPr>
        <p:spPr>
          <a:xfrm>
            <a:off x="311700" y="593366"/>
            <a:ext cx="8520600" cy="763500"/>
          </a:xfrm>
          <a:prstGeom prst="rect">
            <a:avLst/>
          </a:prstGeom>
        </p:spPr>
        <p:txBody>
          <a:bodyPr anchorCtr="0" anchor="t" bIns="91425" lIns="91425" rIns="91425" tIns="91425">
            <a:noAutofit/>
          </a:bodyPr>
          <a:lstStyle/>
          <a:p>
            <a:pPr lvl="0">
              <a:spcBef>
                <a:spcPts val="0"/>
              </a:spcBef>
              <a:buNone/>
            </a:pPr>
            <a:r>
              <a:rPr lang="ru"/>
              <a:t>Sailfish OS SDK</a:t>
            </a:r>
          </a:p>
        </p:txBody>
      </p:sp>
      <p:sp>
        <p:nvSpPr>
          <p:cNvPr id="60" name="Shape 60"/>
          <p:cNvSpPr txBox="1"/>
          <p:nvPr>
            <p:ph idx="1" type="body"/>
          </p:nvPr>
        </p:nvSpPr>
        <p:spPr>
          <a:xfrm>
            <a:off x="311700" y="1536633"/>
            <a:ext cx="8520600" cy="4555200"/>
          </a:xfrm>
          <a:prstGeom prst="rect">
            <a:avLst/>
          </a:prstGeom>
        </p:spPr>
        <p:txBody>
          <a:bodyPr anchorCtr="0" anchor="t" bIns="91425" lIns="91425" rIns="91425" tIns="91425">
            <a:noAutofit/>
          </a:bodyPr>
          <a:lstStyle/>
          <a:p>
            <a:pPr lvl="0">
              <a:spcBef>
                <a:spcPts val="0"/>
              </a:spcBef>
              <a:buNone/>
            </a:pPr>
            <a:r>
              <a:rPr lang="ru"/>
              <a:t>Разработка для Sailfish OS ведется с использованием Sailfish OS SDK.</a:t>
            </a:r>
          </a:p>
          <a:p>
            <a:pPr lvl="0">
              <a:spcBef>
                <a:spcPts val="0"/>
              </a:spcBef>
              <a:buNone/>
            </a:pPr>
            <a:r>
              <a:rPr lang="ru"/>
              <a:t>Sailfish OS SDK включает в себя:</a:t>
            </a:r>
          </a:p>
          <a:p>
            <a:pPr indent="-342900" lvl="0" marL="914400" rtl="0">
              <a:spcBef>
                <a:spcPts val="0"/>
              </a:spcBef>
              <a:spcAft>
                <a:spcPts val="0"/>
              </a:spcAft>
              <a:buClr>
                <a:schemeClr val="dk2"/>
              </a:buClr>
              <a:buSzPct val="100000"/>
            </a:pPr>
            <a:r>
              <a:rPr lang="ru">
                <a:highlight>
                  <a:srgbClr val="FFFFFF"/>
                </a:highlight>
              </a:rPr>
              <a:t>Qt Creator — интегрированная среда разработки (IDE).</a:t>
            </a:r>
          </a:p>
          <a:p>
            <a:pPr indent="-342900" lvl="0" marL="914400" rtl="0">
              <a:spcBef>
                <a:spcPts val="0"/>
              </a:spcBef>
              <a:spcAft>
                <a:spcPts val="0"/>
              </a:spcAft>
              <a:buClr>
                <a:schemeClr val="dk2"/>
              </a:buClr>
              <a:buSzPct val="100000"/>
            </a:pPr>
            <a:r>
              <a:rPr lang="ru">
                <a:highlight>
                  <a:srgbClr val="FFFFFF"/>
                </a:highlight>
              </a:rPr>
              <a:t>Mer Build Engine, который необходим для сборки приложений.</a:t>
            </a:r>
          </a:p>
          <a:p>
            <a:pPr indent="-342900" lvl="0" marL="914400" rtl="0">
              <a:spcBef>
                <a:spcPts val="0"/>
              </a:spcBef>
              <a:spcAft>
                <a:spcPts val="0"/>
              </a:spcAft>
              <a:buClr>
                <a:schemeClr val="dk2"/>
              </a:buClr>
              <a:buSzPct val="100000"/>
            </a:pPr>
            <a:r>
              <a:rPr lang="ru">
                <a:highlight>
                  <a:srgbClr val="FFFFFF"/>
                </a:highlight>
              </a:rPr>
              <a:t>Эмулятор Sailfish OS.</a:t>
            </a:r>
          </a:p>
          <a:p>
            <a:pPr indent="-342900" lvl="0" marL="914400" rtl="0">
              <a:spcBef>
                <a:spcPts val="0"/>
              </a:spcBef>
              <a:spcAft>
                <a:spcPts val="0"/>
              </a:spcAft>
              <a:buClr>
                <a:schemeClr val="dk2"/>
              </a:buClr>
              <a:buSzPct val="100000"/>
            </a:pPr>
            <a:r>
              <a:rPr lang="ru">
                <a:highlight>
                  <a:srgbClr val="FFFFFF"/>
                </a:highlight>
              </a:rPr>
              <a:t>Примеры, руководства и документация к API.</a:t>
            </a:r>
          </a:p>
          <a:p>
            <a:pPr lvl="0">
              <a:spcBef>
                <a:spcPts val="0"/>
              </a:spcBef>
              <a:buNone/>
            </a:pPr>
            <a:r>
              <a:t/>
            </a:r>
            <a:endParaRPr/>
          </a:p>
        </p:txBody>
      </p:sp>
      <p:sp>
        <p:nvSpPr>
          <p:cNvPr id="61" name="Shape 61"/>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pic>
        <p:nvPicPr>
          <p:cNvPr descr="1229px-Sailfish_logo.svg.png" id="62" name="Shape 62"/>
          <p:cNvPicPr preferRelativeResize="0"/>
          <p:nvPr/>
        </p:nvPicPr>
        <p:blipFill>
          <a:blip r:embed="rId3">
            <a:alphaModFix/>
          </a:blip>
          <a:stretch>
            <a:fillRect/>
          </a:stretch>
        </p:blipFill>
        <p:spPr>
          <a:xfrm>
            <a:off x="6223874" y="4218300"/>
            <a:ext cx="2248575" cy="1873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 name="Shape 188"/>
        <p:cNvGrpSpPr/>
        <p:nvPr/>
      </p:nvGrpSpPr>
      <p:grpSpPr>
        <a:xfrm>
          <a:off x="0" y="0"/>
          <a:ext cx="0" cy="0"/>
          <a:chOff x="0" y="0"/>
          <a:chExt cx="0" cy="0"/>
        </a:xfrm>
      </p:grpSpPr>
      <p:sp>
        <p:nvSpPr>
          <p:cNvPr id="189" name="Shape 189"/>
          <p:cNvSpPr txBox="1"/>
          <p:nvPr>
            <p:ph type="title"/>
          </p:nvPr>
        </p:nvSpPr>
        <p:spPr>
          <a:xfrm>
            <a:off x="311700" y="593366"/>
            <a:ext cx="8520600" cy="763500"/>
          </a:xfrm>
          <a:prstGeom prst="rect">
            <a:avLst/>
          </a:prstGeom>
        </p:spPr>
        <p:txBody>
          <a:bodyPr anchorCtr="0" anchor="t" bIns="91425" lIns="91425" rIns="91425" tIns="91425">
            <a:noAutofit/>
          </a:bodyPr>
          <a:lstStyle/>
          <a:p>
            <a:pPr lvl="0" rtl="0">
              <a:spcBef>
                <a:spcPts val="0"/>
              </a:spcBef>
              <a:buNone/>
            </a:pPr>
            <a:r>
              <a:rPr lang="ru"/>
              <a:t>Mer Build Engine</a:t>
            </a:r>
          </a:p>
        </p:txBody>
      </p:sp>
      <p:sp>
        <p:nvSpPr>
          <p:cNvPr id="190" name="Shape 190"/>
          <p:cNvSpPr txBox="1"/>
          <p:nvPr>
            <p:ph idx="1" type="body"/>
          </p:nvPr>
        </p:nvSpPr>
        <p:spPr>
          <a:xfrm>
            <a:off x="311700" y="1536633"/>
            <a:ext cx="8520600" cy="4555200"/>
          </a:xfrm>
          <a:prstGeom prst="rect">
            <a:avLst/>
          </a:prstGeom>
        </p:spPr>
        <p:txBody>
          <a:bodyPr anchorCtr="0" anchor="t" bIns="91425" lIns="91425" rIns="91425" tIns="91425">
            <a:noAutofit/>
          </a:bodyPr>
          <a:lstStyle/>
          <a:p>
            <a:pPr indent="-228600" lvl="0" marL="457200" rtl="0">
              <a:spcBef>
                <a:spcPts val="0"/>
              </a:spcBef>
            </a:pPr>
            <a:r>
              <a:rPr lang="ru"/>
              <a:t>Запускается на виртуальной машине</a:t>
            </a:r>
          </a:p>
          <a:p>
            <a:pPr indent="-228600" lvl="0" marL="457200" rtl="0">
              <a:spcBef>
                <a:spcPts val="0"/>
              </a:spcBef>
            </a:pPr>
            <a:r>
              <a:rPr lang="ru"/>
              <a:t>Содержит инструменты для сборки проектов под Sailfish OS</a:t>
            </a:r>
          </a:p>
          <a:p>
            <a:pPr indent="-228600" lvl="0" marL="457200" rtl="0">
              <a:spcBef>
                <a:spcPts val="0"/>
              </a:spcBef>
            </a:pPr>
            <a:r>
              <a:rPr lang="ru"/>
              <a:t>Интегрируется со средой Qt Creator</a:t>
            </a:r>
          </a:p>
        </p:txBody>
      </p:sp>
      <p:pic>
        <p:nvPicPr>
          <p:cNvPr id="191" name="Shape 191"/>
          <p:cNvPicPr preferRelativeResize="0"/>
          <p:nvPr/>
        </p:nvPicPr>
        <p:blipFill>
          <a:blip r:embed="rId3">
            <a:alphaModFix/>
          </a:blip>
          <a:stretch>
            <a:fillRect/>
          </a:stretch>
        </p:blipFill>
        <p:spPr>
          <a:xfrm>
            <a:off x="7613100" y="593366"/>
            <a:ext cx="1219200" cy="133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ph type="title"/>
          </p:nvPr>
        </p:nvSpPr>
        <p:spPr>
          <a:xfrm>
            <a:off x="311700" y="593366"/>
            <a:ext cx="8520600" cy="763500"/>
          </a:xfrm>
          <a:prstGeom prst="rect">
            <a:avLst/>
          </a:prstGeom>
        </p:spPr>
        <p:txBody>
          <a:bodyPr anchorCtr="0" anchor="t" bIns="91425" lIns="91425" rIns="91425" tIns="91425">
            <a:noAutofit/>
          </a:bodyPr>
          <a:lstStyle/>
          <a:p>
            <a:pPr lvl="0" rtl="0">
              <a:spcBef>
                <a:spcPts val="0"/>
              </a:spcBef>
              <a:buNone/>
            </a:pPr>
            <a:r>
              <a:rPr lang="ru"/>
              <a:t>Сборка приложения</a:t>
            </a:r>
          </a:p>
        </p:txBody>
      </p:sp>
      <p:sp>
        <p:nvSpPr>
          <p:cNvPr id="197" name="Shape 197"/>
          <p:cNvSpPr txBox="1"/>
          <p:nvPr>
            <p:ph idx="1" type="body"/>
          </p:nvPr>
        </p:nvSpPr>
        <p:spPr>
          <a:xfrm>
            <a:off x="311700" y="1536633"/>
            <a:ext cx="8520600" cy="4555200"/>
          </a:xfrm>
          <a:prstGeom prst="rect">
            <a:avLst/>
          </a:prstGeom>
        </p:spPr>
        <p:txBody>
          <a:bodyPr anchorCtr="0" anchor="t" bIns="91425" lIns="91425" rIns="91425" tIns="91425">
            <a:noAutofit/>
          </a:bodyPr>
          <a:lstStyle/>
          <a:p>
            <a:pPr indent="-228600" lvl="0" marL="457200" rtl="0">
              <a:spcBef>
                <a:spcPts val="0"/>
              </a:spcBef>
            </a:pPr>
            <a:r>
              <a:rPr lang="ru"/>
              <a:t>Архитектура для сборки</a:t>
            </a:r>
          </a:p>
          <a:p>
            <a:pPr indent="-228600" lvl="0" marL="457200" rtl="0">
              <a:spcBef>
                <a:spcPts val="0"/>
              </a:spcBef>
            </a:pPr>
            <a:r>
              <a:rPr lang="ru"/>
              <a:t>Тип сборки</a:t>
            </a:r>
          </a:p>
          <a:p>
            <a:pPr indent="-228600" lvl="0" marL="457200" rtl="0">
              <a:spcBef>
                <a:spcPts val="0"/>
              </a:spcBef>
            </a:pPr>
            <a:r>
              <a:rPr lang="ru"/>
              <a:t>Способ установки</a:t>
            </a:r>
          </a:p>
        </p:txBody>
      </p:sp>
      <p:pic>
        <p:nvPicPr>
          <p:cNvPr id="198" name="Shape 198"/>
          <p:cNvPicPr preferRelativeResize="0"/>
          <p:nvPr/>
        </p:nvPicPr>
        <p:blipFill>
          <a:blip r:embed="rId3">
            <a:alphaModFix/>
          </a:blip>
          <a:stretch>
            <a:fillRect/>
          </a:stretch>
        </p:blipFill>
        <p:spPr>
          <a:xfrm>
            <a:off x="1847775" y="3367601"/>
            <a:ext cx="5448449" cy="27242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 name="Shape 202"/>
        <p:cNvGrpSpPr/>
        <p:nvPr/>
      </p:nvGrpSpPr>
      <p:grpSpPr>
        <a:xfrm>
          <a:off x="0" y="0"/>
          <a:ext cx="0" cy="0"/>
          <a:chOff x="0" y="0"/>
          <a:chExt cx="0" cy="0"/>
        </a:xfrm>
      </p:grpSpPr>
      <p:sp>
        <p:nvSpPr>
          <p:cNvPr id="203" name="Shape 203"/>
          <p:cNvSpPr txBox="1"/>
          <p:nvPr>
            <p:ph type="title"/>
          </p:nvPr>
        </p:nvSpPr>
        <p:spPr>
          <a:xfrm>
            <a:off x="311700" y="593366"/>
            <a:ext cx="8520600" cy="763500"/>
          </a:xfrm>
          <a:prstGeom prst="rect">
            <a:avLst/>
          </a:prstGeom>
        </p:spPr>
        <p:txBody>
          <a:bodyPr anchorCtr="0" anchor="t" bIns="91425" lIns="91425" rIns="91425" tIns="91425">
            <a:noAutofit/>
          </a:bodyPr>
          <a:lstStyle/>
          <a:p>
            <a:pPr lvl="0" rtl="0">
              <a:spcBef>
                <a:spcPts val="0"/>
              </a:spcBef>
              <a:buNone/>
            </a:pPr>
            <a:r>
              <a:rPr lang="ru"/>
              <a:t>Файл проекта</a:t>
            </a:r>
          </a:p>
        </p:txBody>
      </p:sp>
      <p:pic>
        <p:nvPicPr>
          <p:cNvPr id="204" name="Shape 204"/>
          <p:cNvPicPr preferRelativeResize="0"/>
          <p:nvPr/>
        </p:nvPicPr>
        <p:blipFill>
          <a:blip r:embed="rId3">
            <a:alphaModFix/>
          </a:blip>
          <a:stretch>
            <a:fillRect/>
          </a:stretch>
        </p:blipFill>
        <p:spPr>
          <a:xfrm>
            <a:off x="1780699" y="1356875"/>
            <a:ext cx="5582599" cy="482652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 name="Shape 208"/>
        <p:cNvGrpSpPr/>
        <p:nvPr/>
      </p:nvGrpSpPr>
      <p:grpSpPr>
        <a:xfrm>
          <a:off x="0" y="0"/>
          <a:ext cx="0" cy="0"/>
          <a:chOff x="0" y="0"/>
          <a:chExt cx="0" cy="0"/>
        </a:xfrm>
      </p:grpSpPr>
      <p:sp>
        <p:nvSpPr>
          <p:cNvPr id="209" name="Shape 209"/>
          <p:cNvSpPr txBox="1"/>
          <p:nvPr>
            <p:ph type="title"/>
          </p:nvPr>
        </p:nvSpPr>
        <p:spPr>
          <a:xfrm>
            <a:off x="311700" y="593366"/>
            <a:ext cx="8520600" cy="763500"/>
          </a:xfrm>
          <a:prstGeom prst="rect">
            <a:avLst/>
          </a:prstGeom>
        </p:spPr>
        <p:txBody>
          <a:bodyPr anchorCtr="0" anchor="t" bIns="91425" lIns="91425" rIns="91425" tIns="91425">
            <a:noAutofit/>
          </a:bodyPr>
          <a:lstStyle/>
          <a:p>
            <a:pPr lvl="0" rtl="0">
              <a:spcBef>
                <a:spcPts val="0"/>
              </a:spcBef>
              <a:buNone/>
            </a:pPr>
            <a:r>
              <a:rPr lang="ru"/>
              <a:t>Архитектура платформы Sailfish OS</a:t>
            </a:r>
          </a:p>
        </p:txBody>
      </p:sp>
      <p:sp>
        <p:nvSpPr>
          <p:cNvPr id="210" name="Shape 210"/>
          <p:cNvSpPr txBox="1"/>
          <p:nvPr>
            <p:ph idx="1" type="body"/>
          </p:nvPr>
        </p:nvSpPr>
        <p:spPr>
          <a:xfrm>
            <a:off x="311700" y="1536633"/>
            <a:ext cx="3999900" cy="4555200"/>
          </a:xfrm>
          <a:prstGeom prst="rect">
            <a:avLst/>
          </a:prstGeom>
        </p:spPr>
        <p:txBody>
          <a:bodyPr anchorCtr="0" anchor="t" bIns="91425" lIns="91425" rIns="91425" tIns="91425">
            <a:noAutofit/>
          </a:bodyPr>
          <a:lstStyle/>
          <a:p>
            <a:pPr indent="-342900" lvl="0" marL="457200" rtl="0">
              <a:spcBef>
                <a:spcPts val="0"/>
              </a:spcBef>
              <a:buSzPct val="100000"/>
            </a:pPr>
            <a:r>
              <a:rPr lang="ru" sz="1800"/>
              <a:t>Базовый уровень</a:t>
            </a:r>
          </a:p>
          <a:p>
            <a:pPr indent="-342900" lvl="0" marL="457200" rtl="0">
              <a:spcBef>
                <a:spcPts val="0"/>
              </a:spcBef>
              <a:buSzPct val="100000"/>
            </a:pPr>
            <a:r>
              <a:rPr lang="ru" sz="1800"/>
              <a:t>Промежуточный уровень</a:t>
            </a:r>
          </a:p>
          <a:p>
            <a:pPr indent="-342900" lvl="0" marL="457200" rtl="0">
              <a:spcBef>
                <a:spcPts val="0"/>
              </a:spcBef>
              <a:buSzPct val="100000"/>
            </a:pPr>
            <a:r>
              <a:rPr lang="ru" sz="1800"/>
              <a:t>Уровень приложений и пользовательского интерфейса</a:t>
            </a:r>
          </a:p>
        </p:txBody>
      </p:sp>
      <p:sp>
        <p:nvSpPr>
          <p:cNvPr id="211" name="Shape 211"/>
          <p:cNvSpPr txBox="1"/>
          <p:nvPr>
            <p:ph idx="2" type="body"/>
          </p:nvPr>
        </p:nvSpPr>
        <p:spPr>
          <a:xfrm>
            <a:off x="4832400" y="1536633"/>
            <a:ext cx="3999900" cy="4555200"/>
          </a:xfrm>
          <a:prstGeom prst="rect">
            <a:avLst/>
          </a:prstGeom>
        </p:spPr>
        <p:txBody>
          <a:bodyPr anchorCtr="0" anchor="t" bIns="91425" lIns="91425" rIns="91425" tIns="91425">
            <a:noAutofit/>
          </a:bodyPr>
          <a:lstStyle/>
          <a:p>
            <a:pPr lvl="0">
              <a:spcBef>
                <a:spcPts val="0"/>
              </a:spcBef>
              <a:buNone/>
            </a:pPr>
            <a:r>
              <a:t/>
            </a:r>
            <a:endParaRPr/>
          </a:p>
        </p:txBody>
      </p:sp>
      <p:sp>
        <p:nvSpPr>
          <p:cNvPr id="212" name="Shape 212"/>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pic>
        <p:nvPicPr>
          <p:cNvPr id="213" name="Shape 213"/>
          <p:cNvPicPr preferRelativeResize="0"/>
          <p:nvPr/>
        </p:nvPicPr>
        <p:blipFill>
          <a:blip r:embed="rId3">
            <a:alphaModFix/>
          </a:blip>
          <a:stretch>
            <a:fillRect/>
          </a:stretch>
        </p:blipFill>
        <p:spPr>
          <a:xfrm>
            <a:off x="4832399" y="1536624"/>
            <a:ext cx="3999901" cy="425780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sp>
        <p:nvSpPr>
          <p:cNvPr id="218" name="Shape 218"/>
          <p:cNvSpPr txBox="1"/>
          <p:nvPr>
            <p:ph type="title"/>
          </p:nvPr>
        </p:nvSpPr>
        <p:spPr>
          <a:xfrm>
            <a:off x="311700" y="593366"/>
            <a:ext cx="8520600" cy="763500"/>
          </a:xfrm>
          <a:prstGeom prst="rect">
            <a:avLst/>
          </a:prstGeom>
        </p:spPr>
        <p:txBody>
          <a:bodyPr anchorCtr="0" anchor="t" bIns="91425" lIns="91425" rIns="91425" tIns="91425">
            <a:noAutofit/>
          </a:bodyPr>
          <a:lstStyle/>
          <a:p>
            <a:pPr lvl="0" rtl="0">
              <a:spcBef>
                <a:spcPts val="0"/>
              </a:spcBef>
              <a:buNone/>
            </a:pPr>
            <a:r>
              <a:rPr lang="ru"/>
              <a:t>Базовый уровень</a:t>
            </a:r>
          </a:p>
        </p:txBody>
      </p:sp>
      <p:sp>
        <p:nvSpPr>
          <p:cNvPr id="219" name="Shape 219"/>
          <p:cNvSpPr txBox="1"/>
          <p:nvPr>
            <p:ph idx="1" type="body"/>
          </p:nvPr>
        </p:nvSpPr>
        <p:spPr>
          <a:xfrm>
            <a:off x="311700" y="1536633"/>
            <a:ext cx="8520600" cy="4555200"/>
          </a:xfrm>
          <a:prstGeom prst="rect">
            <a:avLst/>
          </a:prstGeom>
        </p:spPr>
        <p:txBody>
          <a:bodyPr anchorCtr="0" anchor="t" bIns="91425" lIns="91425" rIns="91425" tIns="91425">
            <a:noAutofit/>
          </a:bodyPr>
          <a:lstStyle/>
          <a:p>
            <a:pPr indent="-228600" lvl="0" marL="457200" rtl="0">
              <a:spcBef>
                <a:spcPts val="0"/>
              </a:spcBef>
            </a:pPr>
            <a:r>
              <a:rPr lang="ru"/>
              <a:t>Ядро</a:t>
            </a:r>
          </a:p>
          <a:p>
            <a:pPr indent="-228600" lvl="0" marL="457200" rtl="0">
              <a:spcBef>
                <a:spcPts val="0"/>
              </a:spcBef>
            </a:pPr>
            <a:r>
              <a:rPr lang="ru"/>
              <a:t>Компоненты аппаратной адаптации</a:t>
            </a:r>
          </a:p>
          <a:p>
            <a:pPr indent="-228600" lvl="0" marL="457200" rtl="0">
              <a:spcBef>
                <a:spcPts val="0"/>
              </a:spcBef>
            </a:pPr>
            <a:r>
              <a:rPr lang="ru"/>
              <a:t>Прошивка</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sp>
        <p:nvSpPr>
          <p:cNvPr id="224" name="Shape 224"/>
          <p:cNvSpPr txBox="1"/>
          <p:nvPr>
            <p:ph type="title"/>
          </p:nvPr>
        </p:nvSpPr>
        <p:spPr>
          <a:xfrm>
            <a:off x="311700" y="593366"/>
            <a:ext cx="8520600" cy="763500"/>
          </a:xfrm>
          <a:prstGeom prst="rect">
            <a:avLst/>
          </a:prstGeom>
        </p:spPr>
        <p:txBody>
          <a:bodyPr anchorCtr="0" anchor="t" bIns="91425" lIns="91425" rIns="91425" tIns="91425">
            <a:noAutofit/>
          </a:bodyPr>
          <a:lstStyle/>
          <a:p>
            <a:pPr lvl="0" rtl="0">
              <a:spcBef>
                <a:spcPts val="0"/>
              </a:spcBef>
              <a:buNone/>
            </a:pPr>
            <a:r>
              <a:rPr lang="ru"/>
              <a:t>Промежуточный уровень</a:t>
            </a:r>
          </a:p>
        </p:txBody>
      </p:sp>
      <p:sp>
        <p:nvSpPr>
          <p:cNvPr id="225" name="Shape 225"/>
          <p:cNvSpPr txBox="1"/>
          <p:nvPr>
            <p:ph idx="1" type="body"/>
          </p:nvPr>
        </p:nvSpPr>
        <p:spPr>
          <a:xfrm>
            <a:off x="311700" y="1536633"/>
            <a:ext cx="8520600" cy="4555200"/>
          </a:xfrm>
          <a:prstGeom prst="rect">
            <a:avLst/>
          </a:prstGeom>
        </p:spPr>
        <p:txBody>
          <a:bodyPr anchorCtr="0" anchor="t" bIns="91425" lIns="91425" rIns="91425" tIns="91425">
            <a:noAutofit/>
          </a:bodyPr>
          <a:lstStyle/>
          <a:p>
            <a:pPr indent="-228600" lvl="0" marL="457200" rtl="0">
              <a:spcBef>
                <a:spcPts val="0"/>
              </a:spcBef>
            </a:pPr>
            <a:r>
              <a:rPr lang="ru"/>
              <a:t>Mer</a:t>
            </a:r>
          </a:p>
          <a:p>
            <a:pPr indent="-228600" lvl="0" marL="457200" rtl="0">
              <a:spcBef>
                <a:spcPts val="0"/>
              </a:spcBef>
            </a:pPr>
            <a:r>
              <a:rPr lang="ru"/>
              <a:t>Поддержка Android</a:t>
            </a:r>
          </a:p>
          <a:p>
            <a:pPr indent="-228600" lvl="0" marL="457200" rtl="0">
              <a:spcBef>
                <a:spcPts val="0"/>
              </a:spcBef>
            </a:pPr>
            <a:r>
              <a:rPr lang="ru"/>
              <a:t>Окружение Qt</a:t>
            </a:r>
          </a:p>
          <a:p>
            <a:pPr indent="-228600" lvl="0" marL="457200" rtl="0">
              <a:spcBef>
                <a:spcPts val="0"/>
              </a:spcBef>
            </a:pPr>
            <a:r>
              <a:rPr lang="ru"/>
              <a:t>Другие библиотеки промежуточного слоя</a:t>
            </a:r>
          </a:p>
        </p:txBody>
      </p:sp>
      <p:pic>
        <p:nvPicPr>
          <p:cNvPr id="226" name="Shape 226"/>
          <p:cNvPicPr preferRelativeResize="0"/>
          <p:nvPr/>
        </p:nvPicPr>
        <p:blipFill>
          <a:blip r:embed="rId3">
            <a:alphaModFix/>
          </a:blip>
          <a:stretch>
            <a:fillRect/>
          </a:stretch>
        </p:blipFill>
        <p:spPr>
          <a:xfrm>
            <a:off x="5784300" y="3457950"/>
            <a:ext cx="3048000" cy="3048000"/>
          </a:xfrm>
          <a:prstGeom prst="rect">
            <a:avLst/>
          </a:prstGeom>
          <a:noFill/>
          <a:ln>
            <a:noFill/>
          </a:ln>
        </p:spPr>
      </p:pic>
      <p:pic>
        <p:nvPicPr>
          <p:cNvPr id="227" name="Shape 227"/>
          <p:cNvPicPr preferRelativeResize="0"/>
          <p:nvPr/>
        </p:nvPicPr>
        <p:blipFill>
          <a:blip r:embed="rId4">
            <a:alphaModFix/>
          </a:blip>
          <a:stretch>
            <a:fillRect/>
          </a:stretch>
        </p:blipFill>
        <p:spPr>
          <a:xfrm>
            <a:off x="3462125" y="3872075"/>
            <a:ext cx="2219750" cy="2219750"/>
          </a:xfrm>
          <a:prstGeom prst="rect">
            <a:avLst/>
          </a:prstGeom>
          <a:noFill/>
          <a:ln>
            <a:noFill/>
          </a:ln>
        </p:spPr>
      </p:pic>
      <p:pic>
        <p:nvPicPr>
          <p:cNvPr id="228" name="Shape 228"/>
          <p:cNvPicPr preferRelativeResize="0"/>
          <p:nvPr/>
        </p:nvPicPr>
        <p:blipFill>
          <a:blip r:embed="rId5">
            <a:alphaModFix/>
          </a:blip>
          <a:stretch>
            <a:fillRect/>
          </a:stretch>
        </p:blipFill>
        <p:spPr>
          <a:xfrm>
            <a:off x="1300925" y="4315200"/>
            <a:ext cx="1219200" cy="133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sp>
        <p:nvSpPr>
          <p:cNvPr id="233" name="Shape 233"/>
          <p:cNvSpPr txBox="1"/>
          <p:nvPr>
            <p:ph type="title"/>
          </p:nvPr>
        </p:nvSpPr>
        <p:spPr>
          <a:xfrm>
            <a:off x="311700" y="593366"/>
            <a:ext cx="8520600" cy="763500"/>
          </a:xfrm>
          <a:prstGeom prst="rect">
            <a:avLst/>
          </a:prstGeom>
        </p:spPr>
        <p:txBody>
          <a:bodyPr anchorCtr="0" anchor="t" bIns="91425" lIns="91425" rIns="91425" tIns="91425">
            <a:noAutofit/>
          </a:bodyPr>
          <a:lstStyle/>
          <a:p>
            <a:pPr lvl="0" rtl="0">
              <a:spcBef>
                <a:spcPts val="0"/>
              </a:spcBef>
              <a:buNone/>
            </a:pPr>
            <a:r>
              <a:rPr lang="ru"/>
              <a:t>Уровень приложений и пользовательского интерфейса</a:t>
            </a:r>
          </a:p>
        </p:txBody>
      </p:sp>
      <p:sp>
        <p:nvSpPr>
          <p:cNvPr id="234" name="Shape 234"/>
          <p:cNvSpPr txBox="1"/>
          <p:nvPr>
            <p:ph idx="1" type="body"/>
          </p:nvPr>
        </p:nvSpPr>
        <p:spPr>
          <a:xfrm>
            <a:off x="311700" y="2072100"/>
            <a:ext cx="8520600" cy="4019700"/>
          </a:xfrm>
          <a:prstGeom prst="rect">
            <a:avLst/>
          </a:prstGeom>
        </p:spPr>
        <p:txBody>
          <a:bodyPr anchorCtr="0" anchor="t" bIns="91425" lIns="91425" rIns="91425" tIns="91425">
            <a:noAutofit/>
          </a:bodyPr>
          <a:lstStyle/>
          <a:p>
            <a:pPr indent="-228600" lvl="0" marL="457200" rtl="0">
              <a:spcBef>
                <a:spcPts val="0"/>
              </a:spcBef>
            </a:pPr>
            <a:r>
              <a:rPr lang="ru"/>
              <a:t>Домашний экран Lipstick и управление пользовательским интерфейсом</a:t>
            </a:r>
          </a:p>
          <a:p>
            <a:pPr indent="-228600" lvl="0" marL="457200" rtl="0">
              <a:spcBef>
                <a:spcPts val="0"/>
              </a:spcBef>
            </a:pPr>
            <a:r>
              <a:rPr lang="ru"/>
              <a:t>Приложения</a:t>
            </a:r>
          </a:p>
        </p:txBody>
      </p:sp>
      <p:pic>
        <p:nvPicPr>
          <p:cNvPr id="235" name="Shape 235"/>
          <p:cNvPicPr preferRelativeResize="0"/>
          <p:nvPr/>
        </p:nvPicPr>
        <p:blipFill>
          <a:blip r:embed="rId3">
            <a:alphaModFix/>
          </a:blip>
          <a:stretch>
            <a:fillRect/>
          </a:stretch>
        </p:blipFill>
        <p:spPr>
          <a:xfrm>
            <a:off x="5449900" y="2982324"/>
            <a:ext cx="1749074" cy="3109475"/>
          </a:xfrm>
          <a:prstGeom prst="rect">
            <a:avLst/>
          </a:prstGeom>
          <a:noFill/>
          <a:ln>
            <a:noFill/>
          </a:ln>
        </p:spPr>
      </p:pic>
      <p:pic>
        <p:nvPicPr>
          <p:cNvPr id="236" name="Shape 236"/>
          <p:cNvPicPr preferRelativeResize="0"/>
          <p:nvPr/>
        </p:nvPicPr>
        <p:blipFill>
          <a:blip r:embed="rId4">
            <a:alphaModFix/>
          </a:blip>
          <a:stretch>
            <a:fillRect/>
          </a:stretch>
        </p:blipFill>
        <p:spPr>
          <a:xfrm>
            <a:off x="1945025" y="2982350"/>
            <a:ext cx="1749074" cy="31094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0" name="Shape 240"/>
        <p:cNvGrpSpPr/>
        <p:nvPr/>
      </p:nvGrpSpPr>
      <p:grpSpPr>
        <a:xfrm>
          <a:off x="0" y="0"/>
          <a:ext cx="0" cy="0"/>
          <a:chOff x="0" y="0"/>
          <a:chExt cx="0" cy="0"/>
        </a:xfrm>
      </p:grpSpPr>
      <p:sp>
        <p:nvSpPr>
          <p:cNvPr id="241" name="Shape 241"/>
          <p:cNvSpPr txBox="1"/>
          <p:nvPr>
            <p:ph type="title"/>
          </p:nvPr>
        </p:nvSpPr>
        <p:spPr>
          <a:xfrm>
            <a:off x="311700" y="593366"/>
            <a:ext cx="8520600" cy="763500"/>
          </a:xfrm>
          <a:prstGeom prst="rect">
            <a:avLst/>
          </a:prstGeom>
        </p:spPr>
        <p:txBody>
          <a:bodyPr anchorCtr="0" anchor="t" bIns="91425" lIns="91425" rIns="91425" tIns="91425">
            <a:noAutofit/>
          </a:bodyPr>
          <a:lstStyle/>
          <a:p>
            <a:pPr lvl="0">
              <a:spcBef>
                <a:spcPts val="0"/>
              </a:spcBef>
              <a:buNone/>
            </a:pPr>
            <a:r>
              <a:rPr lang="ru"/>
              <a:t>Доступные программные интерфейсы</a:t>
            </a:r>
          </a:p>
        </p:txBody>
      </p:sp>
      <p:sp>
        <p:nvSpPr>
          <p:cNvPr id="242" name="Shape 242"/>
          <p:cNvSpPr txBox="1"/>
          <p:nvPr>
            <p:ph idx="1" type="body"/>
          </p:nvPr>
        </p:nvSpPr>
        <p:spPr>
          <a:xfrm>
            <a:off x="311700" y="1536633"/>
            <a:ext cx="8520600" cy="4555200"/>
          </a:xfrm>
          <a:prstGeom prst="rect">
            <a:avLst/>
          </a:prstGeom>
        </p:spPr>
        <p:txBody>
          <a:bodyPr anchorCtr="0" anchor="t" bIns="91425" lIns="91425" rIns="91425" tIns="91425">
            <a:noAutofit/>
          </a:bodyPr>
          <a:lstStyle/>
          <a:p>
            <a:pPr indent="-228600" lvl="0" marL="457200" rtl="0">
              <a:spcBef>
                <a:spcPts val="0"/>
              </a:spcBef>
            </a:pPr>
            <a:r>
              <a:rPr lang="ru"/>
              <a:t>Контакты</a:t>
            </a:r>
          </a:p>
          <a:p>
            <a:pPr indent="-228600" lvl="0" marL="457200" rtl="0">
              <a:spcBef>
                <a:spcPts val="0"/>
              </a:spcBef>
            </a:pPr>
            <a:r>
              <a:rPr lang="ru"/>
              <a:t>Телефония</a:t>
            </a:r>
          </a:p>
          <a:p>
            <a:pPr indent="-228600" lvl="0" marL="457200" rtl="0">
              <a:spcBef>
                <a:spcPts val="0"/>
              </a:spcBef>
            </a:pPr>
            <a:r>
              <a:rPr lang="ru"/>
              <a:t>Сообщения</a:t>
            </a:r>
          </a:p>
          <a:p>
            <a:pPr indent="-228600" lvl="0" marL="457200" rtl="0">
              <a:spcBef>
                <a:spcPts val="0"/>
              </a:spcBef>
            </a:pPr>
            <a:r>
              <a:rPr lang="ru"/>
              <a:t>Календарь</a:t>
            </a:r>
          </a:p>
          <a:p>
            <a:pPr indent="-228600" lvl="0" marL="457200" rtl="0">
              <a:spcBef>
                <a:spcPts val="0"/>
              </a:spcBef>
            </a:pPr>
            <a:r>
              <a:rPr lang="ru"/>
              <a:t>Учётные записи</a:t>
            </a:r>
          </a:p>
          <a:p>
            <a:pPr indent="-228600" lvl="0" marL="457200" rtl="0">
              <a:spcBef>
                <a:spcPts val="0"/>
              </a:spcBef>
            </a:pPr>
            <a:r>
              <a:rPr lang="ru"/>
              <a:t>Будильники</a:t>
            </a:r>
          </a:p>
          <a:p>
            <a:pPr indent="-228600" lvl="0" marL="457200">
              <a:spcBef>
                <a:spcPts val="0"/>
              </a:spcBef>
            </a:pPr>
            <a:r>
              <a:rPr lang="ru"/>
              <a:t>Геолокация</a:t>
            </a:r>
          </a:p>
        </p:txBody>
      </p:sp>
      <p:sp>
        <p:nvSpPr>
          <p:cNvPr id="243" name="Shape 243"/>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sp>
        <p:nvSpPr>
          <p:cNvPr id="248" name="Shape 248"/>
          <p:cNvSpPr txBox="1"/>
          <p:nvPr>
            <p:ph type="title"/>
          </p:nvPr>
        </p:nvSpPr>
        <p:spPr>
          <a:xfrm>
            <a:off x="311700" y="593366"/>
            <a:ext cx="8520600" cy="763500"/>
          </a:xfrm>
          <a:prstGeom prst="rect">
            <a:avLst/>
          </a:prstGeom>
        </p:spPr>
        <p:txBody>
          <a:bodyPr anchorCtr="0" anchor="t" bIns="91425" lIns="91425" rIns="91425" tIns="91425">
            <a:noAutofit/>
          </a:bodyPr>
          <a:lstStyle/>
          <a:p>
            <a:pPr lvl="0">
              <a:spcBef>
                <a:spcPts val="0"/>
              </a:spcBef>
              <a:buNone/>
            </a:pPr>
            <a:r>
              <a:rPr lang="ru"/>
              <a:t>Взаимодействие со службами</a:t>
            </a:r>
          </a:p>
        </p:txBody>
      </p:sp>
      <p:sp>
        <p:nvSpPr>
          <p:cNvPr id="249" name="Shape 249"/>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pic>
        <p:nvPicPr>
          <p:cNvPr id="250" name="Shape 250"/>
          <p:cNvPicPr preferRelativeResize="0"/>
          <p:nvPr/>
        </p:nvPicPr>
        <p:blipFill>
          <a:blip r:embed="rId3">
            <a:alphaModFix/>
          </a:blip>
          <a:stretch>
            <a:fillRect/>
          </a:stretch>
        </p:blipFill>
        <p:spPr>
          <a:xfrm>
            <a:off x="873875" y="1536624"/>
            <a:ext cx="7396249" cy="45551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sp>
        <p:nvSpPr>
          <p:cNvPr id="255" name="Shape 255"/>
          <p:cNvSpPr txBox="1"/>
          <p:nvPr>
            <p:ph type="title"/>
          </p:nvPr>
        </p:nvSpPr>
        <p:spPr>
          <a:xfrm>
            <a:off x="311700" y="593366"/>
            <a:ext cx="8520600" cy="763500"/>
          </a:xfrm>
          <a:prstGeom prst="rect">
            <a:avLst/>
          </a:prstGeom>
        </p:spPr>
        <p:txBody>
          <a:bodyPr anchorCtr="0" anchor="t" bIns="91425" lIns="91425" rIns="91425" tIns="91425">
            <a:noAutofit/>
          </a:bodyPr>
          <a:lstStyle/>
          <a:p>
            <a:pPr lvl="0">
              <a:spcBef>
                <a:spcPts val="0"/>
              </a:spcBef>
              <a:buNone/>
            </a:pPr>
            <a:r>
              <a:rPr lang="ru"/>
              <a:t>Библиотека Qt</a:t>
            </a:r>
          </a:p>
        </p:txBody>
      </p:sp>
      <p:sp>
        <p:nvSpPr>
          <p:cNvPr id="256" name="Shape 256"/>
          <p:cNvSpPr txBox="1"/>
          <p:nvPr>
            <p:ph idx="1" type="body"/>
          </p:nvPr>
        </p:nvSpPr>
        <p:spPr>
          <a:xfrm>
            <a:off x="311700" y="1536633"/>
            <a:ext cx="8520600" cy="4555200"/>
          </a:xfrm>
          <a:prstGeom prst="rect">
            <a:avLst/>
          </a:prstGeom>
        </p:spPr>
        <p:txBody>
          <a:bodyPr anchorCtr="0" anchor="t" bIns="91425" lIns="91425" rIns="91425" tIns="91425">
            <a:noAutofit/>
          </a:bodyPr>
          <a:lstStyle/>
          <a:p>
            <a:pPr indent="-228600" lvl="0" marL="457200" rtl="0">
              <a:spcBef>
                <a:spcPts val="0"/>
              </a:spcBef>
            </a:pPr>
            <a:r>
              <a:rPr lang="ru"/>
              <a:t>Библиотека для создания кросс-платформенных приложений на языке C++</a:t>
            </a:r>
          </a:p>
          <a:p>
            <a:pPr indent="-228600" lvl="0" marL="457200" rtl="0">
              <a:spcBef>
                <a:spcPts val="0"/>
              </a:spcBef>
            </a:pPr>
            <a:r>
              <a:rPr lang="ru"/>
              <a:t>В Sailfish OS служит главным окружением для разработки</a:t>
            </a:r>
          </a:p>
          <a:p>
            <a:pPr indent="-228600" lvl="0" marL="457200" rtl="0">
              <a:spcBef>
                <a:spcPts val="0"/>
              </a:spcBef>
            </a:pPr>
            <a:r>
              <a:rPr lang="ru"/>
              <a:t>Предоставляет интерфейс к наиболее часто используемым функциям устройства</a:t>
            </a:r>
          </a:p>
          <a:p>
            <a:pPr indent="-228600" lvl="0" marL="457200">
              <a:spcBef>
                <a:spcPts val="0"/>
              </a:spcBef>
            </a:pPr>
            <a:r>
              <a:rPr lang="ru"/>
              <a:t>Содержит библиотеку Qt Quick для реализации интерфейсов</a:t>
            </a:r>
          </a:p>
        </p:txBody>
      </p:sp>
      <p:sp>
        <p:nvSpPr>
          <p:cNvPr id="257" name="Shape 257"/>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title"/>
          </p:nvPr>
        </p:nvSpPr>
        <p:spPr>
          <a:xfrm>
            <a:off x="311700" y="593366"/>
            <a:ext cx="8520600" cy="763500"/>
          </a:xfrm>
          <a:prstGeom prst="rect">
            <a:avLst/>
          </a:prstGeom>
        </p:spPr>
        <p:txBody>
          <a:bodyPr anchorCtr="0" anchor="t" bIns="91425" lIns="91425" rIns="91425" tIns="91425">
            <a:noAutofit/>
          </a:bodyPr>
          <a:lstStyle/>
          <a:p>
            <a:pPr lvl="0">
              <a:spcBef>
                <a:spcPts val="0"/>
              </a:spcBef>
              <a:buNone/>
            </a:pPr>
            <a:r>
              <a:rPr lang="ru"/>
              <a:t>Qt Creator</a:t>
            </a:r>
          </a:p>
        </p:txBody>
      </p:sp>
      <p:sp>
        <p:nvSpPr>
          <p:cNvPr id="68" name="Shape 68"/>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pic>
        <p:nvPicPr>
          <p:cNvPr descr="qtcreator3_1_0.png" id="69" name="Shape 69"/>
          <p:cNvPicPr preferRelativeResize="0"/>
          <p:nvPr/>
        </p:nvPicPr>
        <p:blipFill>
          <a:blip r:embed="rId3">
            <a:alphaModFix/>
          </a:blip>
          <a:stretch>
            <a:fillRect/>
          </a:stretch>
        </p:blipFill>
        <p:spPr>
          <a:xfrm>
            <a:off x="1934673" y="1356874"/>
            <a:ext cx="5274652" cy="4860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1" name="Shape 261"/>
        <p:cNvGrpSpPr/>
        <p:nvPr/>
      </p:nvGrpSpPr>
      <p:grpSpPr>
        <a:xfrm>
          <a:off x="0" y="0"/>
          <a:ext cx="0" cy="0"/>
          <a:chOff x="0" y="0"/>
          <a:chExt cx="0" cy="0"/>
        </a:xfrm>
      </p:grpSpPr>
      <p:sp>
        <p:nvSpPr>
          <p:cNvPr id="262" name="Shape 262"/>
          <p:cNvSpPr txBox="1"/>
          <p:nvPr>
            <p:ph type="title"/>
          </p:nvPr>
        </p:nvSpPr>
        <p:spPr>
          <a:xfrm>
            <a:off x="311700" y="593366"/>
            <a:ext cx="8520600" cy="763500"/>
          </a:xfrm>
          <a:prstGeom prst="rect">
            <a:avLst/>
          </a:prstGeom>
        </p:spPr>
        <p:txBody>
          <a:bodyPr anchorCtr="0" anchor="t" bIns="91425" lIns="91425" rIns="91425" tIns="91425">
            <a:noAutofit/>
          </a:bodyPr>
          <a:lstStyle/>
          <a:p>
            <a:pPr lvl="0">
              <a:spcBef>
                <a:spcPts val="0"/>
              </a:spcBef>
              <a:buNone/>
            </a:pPr>
            <a:r>
              <a:rPr lang="ru"/>
              <a:t>Qt Quick</a:t>
            </a:r>
          </a:p>
        </p:txBody>
      </p:sp>
      <p:sp>
        <p:nvSpPr>
          <p:cNvPr id="263" name="Shape 263"/>
          <p:cNvSpPr txBox="1"/>
          <p:nvPr>
            <p:ph idx="1" type="body"/>
          </p:nvPr>
        </p:nvSpPr>
        <p:spPr>
          <a:xfrm>
            <a:off x="311700" y="1536633"/>
            <a:ext cx="8520600" cy="4555200"/>
          </a:xfrm>
          <a:prstGeom prst="rect">
            <a:avLst/>
          </a:prstGeom>
        </p:spPr>
        <p:txBody>
          <a:bodyPr anchorCtr="0" anchor="t" bIns="91425" lIns="91425" rIns="91425" tIns="91425">
            <a:noAutofit/>
          </a:bodyPr>
          <a:lstStyle/>
          <a:p>
            <a:pPr indent="-228600" lvl="0" marL="457200" rtl="0">
              <a:spcBef>
                <a:spcPts val="0"/>
              </a:spcBef>
            </a:pPr>
            <a:r>
              <a:rPr lang="ru"/>
              <a:t>Библиотека, содержащая типы для описания пользовательского интерфейса</a:t>
            </a:r>
          </a:p>
          <a:p>
            <a:pPr indent="-228600" lvl="0" marL="457200" rtl="0">
              <a:spcBef>
                <a:spcPts val="0"/>
              </a:spcBef>
            </a:pPr>
            <a:r>
              <a:rPr lang="ru"/>
              <a:t>Описанные типы используются при создании интерфейса на языке QML</a:t>
            </a:r>
          </a:p>
          <a:p>
            <a:pPr indent="-228600" lvl="0" marL="457200">
              <a:spcBef>
                <a:spcPts val="0"/>
              </a:spcBef>
            </a:pPr>
            <a:r>
              <a:rPr lang="ru"/>
              <a:t>Модуль Sailfish Silica содержит компоненты, используемые для создания приложений Sailfish (вытягиваемое меню, обложка приложения) </a:t>
            </a:r>
          </a:p>
        </p:txBody>
      </p:sp>
      <p:sp>
        <p:nvSpPr>
          <p:cNvPr id="264" name="Shape 264"/>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 name="Shape 268"/>
        <p:cNvGrpSpPr/>
        <p:nvPr/>
      </p:nvGrpSpPr>
      <p:grpSpPr>
        <a:xfrm>
          <a:off x="0" y="0"/>
          <a:ext cx="0" cy="0"/>
          <a:chOff x="0" y="0"/>
          <a:chExt cx="0" cy="0"/>
        </a:xfrm>
      </p:grpSpPr>
      <p:sp>
        <p:nvSpPr>
          <p:cNvPr id="269" name="Shape 269"/>
          <p:cNvSpPr txBox="1"/>
          <p:nvPr>
            <p:ph type="title"/>
          </p:nvPr>
        </p:nvSpPr>
        <p:spPr>
          <a:xfrm>
            <a:off x="311700" y="593366"/>
            <a:ext cx="8520600" cy="763500"/>
          </a:xfrm>
          <a:prstGeom prst="rect">
            <a:avLst/>
          </a:prstGeom>
        </p:spPr>
        <p:txBody>
          <a:bodyPr anchorCtr="0" anchor="t" bIns="91425" lIns="91425" rIns="91425" tIns="91425">
            <a:noAutofit/>
          </a:bodyPr>
          <a:lstStyle/>
          <a:p>
            <a:pPr lvl="0">
              <a:spcBef>
                <a:spcPts val="0"/>
              </a:spcBef>
              <a:buNone/>
            </a:pPr>
            <a:r>
              <a:rPr lang="ru"/>
              <a:t>Qt QML</a:t>
            </a:r>
          </a:p>
        </p:txBody>
      </p:sp>
      <p:sp>
        <p:nvSpPr>
          <p:cNvPr id="270" name="Shape 270"/>
          <p:cNvSpPr txBox="1"/>
          <p:nvPr>
            <p:ph idx="1" type="body"/>
          </p:nvPr>
        </p:nvSpPr>
        <p:spPr>
          <a:xfrm>
            <a:off x="311700" y="1536633"/>
            <a:ext cx="8520600" cy="4555200"/>
          </a:xfrm>
          <a:prstGeom prst="rect">
            <a:avLst/>
          </a:prstGeom>
        </p:spPr>
        <p:txBody>
          <a:bodyPr anchorCtr="0" anchor="t" bIns="91425" lIns="91425" rIns="91425" tIns="91425">
            <a:noAutofit/>
          </a:bodyPr>
          <a:lstStyle/>
          <a:p>
            <a:pPr indent="-228600" lvl="0" marL="457200" rtl="0">
              <a:spcBef>
                <a:spcPts val="0"/>
              </a:spcBef>
            </a:pPr>
            <a:r>
              <a:rPr lang="ru"/>
              <a:t>Определяет и реализует язык QML</a:t>
            </a:r>
          </a:p>
          <a:p>
            <a:pPr indent="-228600" lvl="0" marL="457200" rtl="0">
              <a:spcBef>
                <a:spcPts val="0"/>
              </a:spcBef>
            </a:pPr>
            <a:r>
              <a:rPr lang="ru"/>
              <a:t>Содержит механизм преобразования QML компонентов в классы Qt</a:t>
            </a:r>
          </a:p>
          <a:p>
            <a:pPr indent="-228600" lvl="0" marL="457200" rtl="0">
              <a:spcBef>
                <a:spcPts val="0"/>
              </a:spcBef>
            </a:pPr>
            <a:r>
              <a:rPr lang="ru"/>
              <a:t>Предоставляет API для создания собственных QML компонентов</a:t>
            </a:r>
          </a:p>
        </p:txBody>
      </p:sp>
      <p:sp>
        <p:nvSpPr>
          <p:cNvPr id="271" name="Shape 271"/>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sp>
        <p:nvSpPr>
          <p:cNvPr id="276" name="Shape 276"/>
          <p:cNvSpPr txBox="1"/>
          <p:nvPr>
            <p:ph type="title"/>
          </p:nvPr>
        </p:nvSpPr>
        <p:spPr>
          <a:xfrm>
            <a:off x="311700" y="593366"/>
            <a:ext cx="8520600" cy="763500"/>
          </a:xfrm>
          <a:prstGeom prst="rect">
            <a:avLst/>
          </a:prstGeom>
        </p:spPr>
        <p:txBody>
          <a:bodyPr anchorCtr="0" anchor="t" bIns="91425" lIns="91425" rIns="91425" tIns="91425">
            <a:noAutofit/>
          </a:bodyPr>
          <a:lstStyle/>
          <a:p>
            <a:pPr lvl="0">
              <a:spcBef>
                <a:spcPts val="0"/>
              </a:spcBef>
              <a:buNone/>
            </a:pPr>
            <a:r>
              <a:rPr lang="ru"/>
              <a:t>QML</a:t>
            </a:r>
          </a:p>
        </p:txBody>
      </p:sp>
      <p:sp>
        <p:nvSpPr>
          <p:cNvPr id="277" name="Shape 277"/>
          <p:cNvSpPr txBox="1"/>
          <p:nvPr>
            <p:ph idx="1" type="body"/>
          </p:nvPr>
        </p:nvSpPr>
        <p:spPr>
          <a:xfrm>
            <a:off x="311700" y="1536633"/>
            <a:ext cx="8520600" cy="4555200"/>
          </a:xfrm>
          <a:prstGeom prst="rect">
            <a:avLst/>
          </a:prstGeom>
        </p:spPr>
        <p:txBody>
          <a:bodyPr anchorCtr="0" anchor="t" bIns="91425" lIns="91425" rIns="91425" tIns="91425">
            <a:noAutofit/>
          </a:bodyPr>
          <a:lstStyle/>
          <a:p>
            <a:pPr lvl="0">
              <a:spcBef>
                <a:spcPts val="0"/>
              </a:spcBef>
              <a:buClr>
                <a:schemeClr val="dk1"/>
              </a:buClr>
              <a:buSzPct val="61111"/>
              <a:buFont typeface="Arial"/>
              <a:buNone/>
            </a:pPr>
            <a:r>
              <a:rPr lang="ru"/>
              <a:t>QML - декларативный язык программирования, </a:t>
            </a:r>
            <a:r>
              <a:rPr lang="ru">
                <a:solidFill>
                  <a:srgbClr val="252525"/>
                </a:solidFill>
                <a:highlight>
                  <a:srgbClr val="FFFFFF"/>
                </a:highlight>
              </a:rPr>
              <a:t>основанный на </a:t>
            </a:r>
            <a:r>
              <a:rPr lang="ru">
                <a:solidFill>
                  <a:srgbClr val="252525"/>
                </a:solidFill>
              </a:rPr>
              <a:t>JavaScript</a:t>
            </a:r>
            <a:r>
              <a:rPr lang="ru"/>
              <a:t>.</a:t>
            </a:r>
          </a:p>
          <a:p>
            <a:pPr lvl="0">
              <a:spcBef>
                <a:spcPts val="0"/>
              </a:spcBef>
              <a:buClr>
                <a:schemeClr val="dk1"/>
              </a:buClr>
              <a:buSzPct val="61111"/>
              <a:buFont typeface="Arial"/>
              <a:buNone/>
            </a:pPr>
            <a:r>
              <a:rPr lang="ru"/>
              <a:t>Позволяет описывать пользовательские интерфейсы с точки зрения их визуальных компонентов, как они соотносятся и взаимодействуют друг с другом.</a:t>
            </a:r>
          </a:p>
        </p:txBody>
      </p:sp>
      <p:sp>
        <p:nvSpPr>
          <p:cNvPr id="278" name="Shape 278"/>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2" name="Shape 282"/>
        <p:cNvGrpSpPr/>
        <p:nvPr/>
      </p:nvGrpSpPr>
      <p:grpSpPr>
        <a:xfrm>
          <a:off x="0" y="0"/>
          <a:ext cx="0" cy="0"/>
          <a:chOff x="0" y="0"/>
          <a:chExt cx="0" cy="0"/>
        </a:xfrm>
      </p:grpSpPr>
      <p:sp>
        <p:nvSpPr>
          <p:cNvPr id="283" name="Shape 283"/>
          <p:cNvSpPr txBox="1"/>
          <p:nvPr>
            <p:ph type="title"/>
          </p:nvPr>
        </p:nvSpPr>
        <p:spPr>
          <a:xfrm>
            <a:off x="311700" y="593366"/>
            <a:ext cx="8520600" cy="763500"/>
          </a:xfrm>
          <a:prstGeom prst="rect">
            <a:avLst/>
          </a:prstGeom>
        </p:spPr>
        <p:txBody>
          <a:bodyPr anchorCtr="0" anchor="t" bIns="91425" lIns="91425" rIns="91425" tIns="91425">
            <a:noAutofit/>
          </a:bodyPr>
          <a:lstStyle/>
          <a:p>
            <a:pPr lvl="0">
              <a:spcBef>
                <a:spcPts val="0"/>
              </a:spcBef>
              <a:buNone/>
            </a:pPr>
            <a:r>
              <a:rPr lang="ru"/>
              <a:t>Описание интерфейса</a:t>
            </a:r>
          </a:p>
        </p:txBody>
      </p:sp>
      <p:sp>
        <p:nvSpPr>
          <p:cNvPr id="284" name="Shape 284"/>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pic>
        <p:nvPicPr>
          <p:cNvPr descr="first_page.png" id="285" name="Shape 285"/>
          <p:cNvPicPr preferRelativeResize="0"/>
          <p:nvPr/>
        </p:nvPicPr>
        <p:blipFill>
          <a:blip r:embed="rId3">
            <a:alphaModFix/>
          </a:blip>
          <a:stretch>
            <a:fillRect/>
          </a:stretch>
        </p:blipFill>
        <p:spPr>
          <a:xfrm>
            <a:off x="143950" y="1499426"/>
            <a:ext cx="6164675" cy="32567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9" name="Shape 289"/>
        <p:cNvGrpSpPr/>
        <p:nvPr/>
      </p:nvGrpSpPr>
      <p:grpSpPr>
        <a:xfrm>
          <a:off x="0" y="0"/>
          <a:ext cx="0" cy="0"/>
          <a:chOff x="0" y="0"/>
          <a:chExt cx="0" cy="0"/>
        </a:xfrm>
      </p:grpSpPr>
      <p:sp>
        <p:nvSpPr>
          <p:cNvPr id="290" name="Shape 290"/>
          <p:cNvSpPr txBox="1"/>
          <p:nvPr>
            <p:ph type="title"/>
          </p:nvPr>
        </p:nvSpPr>
        <p:spPr>
          <a:xfrm>
            <a:off x="311700" y="593366"/>
            <a:ext cx="8520600" cy="763500"/>
          </a:xfrm>
          <a:prstGeom prst="rect">
            <a:avLst/>
          </a:prstGeom>
        </p:spPr>
        <p:txBody>
          <a:bodyPr anchorCtr="0" anchor="t" bIns="91425" lIns="91425" rIns="91425" tIns="91425">
            <a:noAutofit/>
          </a:bodyPr>
          <a:lstStyle/>
          <a:p>
            <a:pPr lvl="0">
              <a:spcBef>
                <a:spcPts val="0"/>
              </a:spcBef>
              <a:buNone/>
            </a:pPr>
            <a:r>
              <a:rPr lang="ru"/>
              <a:t>Конструкция для определения свойств</a:t>
            </a:r>
          </a:p>
        </p:txBody>
      </p:sp>
      <p:sp>
        <p:nvSpPr>
          <p:cNvPr id="291" name="Shape 291"/>
          <p:cNvSpPr txBox="1"/>
          <p:nvPr>
            <p:ph idx="1" type="body"/>
          </p:nvPr>
        </p:nvSpPr>
        <p:spPr>
          <a:xfrm>
            <a:off x="311700" y="1536633"/>
            <a:ext cx="8520600" cy="4555200"/>
          </a:xfrm>
          <a:prstGeom prst="rect">
            <a:avLst/>
          </a:prstGeom>
        </p:spPr>
        <p:txBody>
          <a:bodyPr anchorCtr="0" anchor="t" bIns="91425" lIns="91425" rIns="91425" tIns="91425">
            <a:noAutofit/>
          </a:bodyPr>
          <a:lstStyle/>
          <a:p>
            <a:pPr lvl="0" rtl="0">
              <a:lnSpc>
                <a:spcPct val="150000"/>
              </a:lnSpc>
              <a:spcBef>
                <a:spcPts val="800"/>
              </a:spcBef>
              <a:spcAft>
                <a:spcPts val="1900"/>
              </a:spcAft>
              <a:buClr>
                <a:schemeClr val="dk1"/>
              </a:buClr>
              <a:buSzPct val="61111"/>
              <a:buFont typeface="Arial"/>
              <a:buNone/>
            </a:pPr>
            <a:r>
              <a:rPr lang="ru">
                <a:solidFill>
                  <a:srgbClr val="000000"/>
                </a:solidFill>
              </a:rPr>
              <a:t>property &lt;propertyType&gt; &lt;propertyName&gt; : &lt;propertyValue&gt;</a:t>
            </a:r>
          </a:p>
          <a:p>
            <a:pPr lvl="0">
              <a:spcBef>
                <a:spcPts val="0"/>
              </a:spcBef>
              <a:buNone/>
            </a:pPr>
            <a:r>
              <a:t/>
            </a:r>
            <a:endParaRPr/>
          </a:p>
        </p:txBody>
      </p:sp>
      <p:sp>
        <p:nvSpPr>
          <p:cNvPr id="292" name="Shape 292"/>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pic>
        <p:nvPicPr>
          <p:cNvPr descr="property.png" id="293" name="Shape 293"/>
          <p:cNvPicPr preferRelativeResize="0"/>
          <p:nvPr/>
        </p:nvPicPr>
        <p:blipFill>
          <a:blip r:embed="rId3">
            <a:alphaModFix/>
          </a:blip>
          <a:stretch>
            <a:fillRect/>
          </a:stretch>
        </p:blipFill>
        <p:spPr>
          <a:xfrm>
            <a:off x="222875" y="2654000"/>
            <a:ext cx="6058775" cy="11844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7" name="Shape 297"/>
        <p:cNvGrpSpPr/>
        <p:nvPr/>
      </p:nvGrpSpPr>
      <p:grpSpPr>
        <a:xfrm>
          <a:off x="0" y="0"/>
          <a:ext cx="0" cy="0"/>
          <a:chOff x="0" y="0"/>
          <a:chExt cx="0" cy="0"/>
        </a:xfrm>
      </p:grpSpPr>
      <p:sp>
        <p:nvSpPr>
          <p:cNvPr id="298" name="Shape 298"/>
          <p:cNvSpPr txBox="1"/>
          <p:nvPr>
            <p:ph type="title"/>
          </p:nvPr>
        </p:nvSpPr>
        <p:spPr>
          <a:xfrm>
            <a:off x="311700" y="593366"/>
            <a:ext cx="8520600" cy="763500"/>
          </a:xfrm>
          <a:prstGeom prst="rect">
            <a:avLst/>
          </a:prstGeom>
        </p:spPr>
        <p:txBody>
          <a:bodyPr anchorCtr="0" anchor="t" bIns="91425" lIns="91425" rIns="91425" tIns="91425">
            <a:noAutofit/>
          </a:bodyPr>
          <a:lstStyle/>
          <a:p>
            <a:pPr lvl="0">
              <a:spcBef>
                <a:spcPts val="0"/>
              </a:spcBef>
              <a:buNone/>
            </a:pPr>
            <a:r>
              <a:rPr lang="ru"/>
              <a:t>Присваивание и привязка свойств</a:t>
            </a:r>
          </a:p>
        </p:txBody>
      </p:sp>
      <p:sp>
        <p:nvSpPr>
          <p:cNvPr id="299" name="Shape 299"/>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pic>
        <p:nvPicPr>
          <p:cNvPr descr="binding1.png" id="300" name="Shape 300"/>
          <p:cNvPicPr preferRelativeResize="0"/>
          <p:nvPr/>
        </p:nvPicPr>
        <p:blipFill>
          <a:blip r:embed="rId3">
            <a:alphaModFix/>
          </a:blip>
          <a:stretch>
            <a:fillRect/>
          </a:stretch>
        </p:blipFill>
        <p:spPr>
          <a:xfrm>
            <a:off x="152400" y="1489529"/>
            <a:ext cx="4962525" cy="1152525"/>
          </a:xfrm>
          <a:prstGeom prst="rect">
            <a:avLst/>
          </a:prstGeom>
          <a:noFill/>
          <a:ln>
            <a:noFill/>
          </a:ln>
        </p:spPr>
      </p:pic>
      <p:pic>
        <p:nvPicPr>
          <p:cNvPr descr="binding2.png" id="301" name="Shape 301"/>
          <p:cNvPicPr preferRelativeResize="0"/>
          <p:nvPr/>
        </p:nvPicPr>
        <p:blipFill>
          <a:blip r:embed="rId4">
            <a:alphaModFix/>
          </a:blip>
          <a:stretch>
            <a:fillRect/>
          </a:stretch>
        </p:blipFill>
        <p:spPr>
          <a:xfrm>
            <a:off x="232750" y="2774691"/>
            <a:ext cx="3057525" cy="1647825"/>
          </a:xfrm>
          <a:prstGeom prst="rect">
            <a:avLst/>
          </a:prstGeom>
          <a:noFill/>
          <a:ln>
            <a:noFill/>
          </a:ln>
        </p:spPr>
      </p:pic>
      <p:pic>
        <p:nvPicPr>
          <p:cNvPr descr="binding3.png" id="302" name="Shape 302"/>
          <p:cNvPicPr preferRelativeResize="0"/>
          <p:nvPr/>
        </p:nvPicPr>
        <p:blipFill>
          <a:blip r:embed="rId5">
            <a:alphaModFix/>
          </a:blip>
          <a:stretch>
            <a:fillRect/>
          </a:stretch>
        </p:blipFill>
        <p:spPr>
          <a:xfrm>
            <a:off x="154800" y="4642441"/>
            <a:ext cx="4957733" cy="132269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 name="Shape 306"/>
        <p:cNvGrpSpPr/>
        <p:nvPr/>
      </p:nvGrpSpPr>
      <p:grpSpPr>
        <a:xfrm>
          <a:off x="0" y="0"/>
          <a:ext cx="0" cy="0"/>
          <a:chOff x="0" y="0"/>
          <a:chExt cx="0" cy="0"/>
        </a:xfrm>
      </p:grpSpPr>
      <p:sp>
        <p:nvSpPr>
          <p:cNvPr id="307" name="Shape 307"/>
          <p:cNvSpPr txBox="1"/>
          <p:nvPr>
            <p:ph type="title"/>
          </p:nvPr>
        </p:nvSpPr>
        <p:spPr>
          <a:xfrm>
            <a:off x="311700" y="593366"/>
            <a:ext cx="8520600" cy="763500"/>
          </a:xfrm>
          <a:prstGeom prst="rect">
            <a:avLst/>
          </a:prstGeom>
        </p:spPr>
        <p:txBody>
          <a:bodyPr anchorCtr="0" anchor="t" bIns="91425" lIns="91425" rIns="91425" tIns="91425">
            <a:noAutofit/>
          </a:bodyPr>
          <a:lstStyle/>
          <a:p>
            <a:pPr lvl="0">
              <a:spcBef>
                <a:spcPts val="0"/>
              </a:spcBef>
              <a:buNone/>
            </a:pPr>
            <a:r>
              <a:rPr lang="ru"/>
              <a:t>Древовидная структура</a:t>
            </a:r>
          </a:p>
        </p:txBody>
      </p:sp>
      <p:sp>
        <p:nvSpPr>
          <p:cNvPr id="308" name="Shape 308"/>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pic>
        <p:nvPicPr>
          <p:cNvPr descr="tree.png" id="309" name="Shape 309"/>
          <p:cNvPicPr preferRelativeResize="0"/>
          <p:nvPr/>
        </p:nvPicPr>
        <p:blipFill>
          <a:blip r:embed="rId3">
            <a:alphaModFix/>
          </a:blip>
          <a:stretch>
            <a:fillRect/>
          </a:stretch>
        </p:blipFill>
        <p:spPr>
          <a:xfrm>
            <a:off x="359625" y="1489550"/>
            <a:ext cx="3626899" cy="52322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 name="Shape 313"/>
        <p:cNvGrpSpPr/>
        <p:nvPr/>
      </p:nvGrpSpPr>
      <p:grpSpPr>
        <a:xfrm>
          <a:off x="0" y="0"/>
          <a:ext cx="0" cy="0"/>
          <a:chOff x="0" y="0"/>
          <a:chExt cx="0" cy="0"/>
        </a:xfrm>
      </p:grpSpPr>
      <p:sp>
        <p:nvSpPr>
          <p:cNvPr id="314" name="Shape 314"/>
          <p:cNvSpPr txBox="1"/>
          <p:nvPr>
            <p:ph type="title"/>
          </p:nvPr>
        </p:nvSpPr>
        <p:spPr>
          <a:xfrm>
            <a:off x="311700" y="593366"/>
            <a:ext cx="8520600" cy="763500"/>
          </a:xfrm>
          <a:prstGeom prst="rect">
            <a:avLst/>
          </a:prstGeom>
        </p:spPr>
        <p:txBody>
          <a:bodyPr anchorCtr="0" anchor="t" bIns="91425" lIns="91425" rIns="91425" tIns="91425">
            <a:noAutofit/>
          </a:bodyPr>
          <a:lstStyle/>
          <a:p>
            <a:pPr lvl="0">
              <a:spcBef>
                <a:spcPts val="0"/>
              </a:spcBef>
              <a:buClr>
                <a:schemeClr val="dk1"/>
              </a:buClr>
              <a:buSzPct val="91666"/>
              <a:buFont typeface="Arial"/>
              <a:buNone/>
            </a:pPr>
            <a:r>
              <a:rPr lang="ru"/>
              <a:t>Иерархия элементов и наследование свойств</a:t>
            </a:r>
            <a:r>
              <a:rPr lang="ru" sz="1200"/>
              <a:t> </a:t>
            </a:r>
          </a:p>
          <a:p>
            <a:pPr lvl="0">
              <a:spcBef>
                <a:spcPts val="0"/>
              </a:spcBef>
              <a:buClr>
                <a:schemeClr val="dk1"/>
              </a:buClr>
              <a:buSzPct val="100000"/>
              <a:buFont typeface="Arial"/>
              <a:buNone/>
            </a:pPr>
            <a:r>
              <a:rPr lang="ru" sz="1100"/>
              <a:t>				</a:t>
            </a:r>
          </a:p>
          <a:p>
            <a:pPr lvl="0">
              <a:spcBef>
                <a:spcPts val="0"/>
              </a:spcBef>
              <a:buClr>
                <a:schemeClr val="dk1"/>
              </a:buClr>
              <a:buSzPct val="100000"/>
              <a:buFont typeface="Arial"/>
              <a:buNone/>
            </a:pPr>
            <a:r>
              <a:rPr lang="ru" sz="1100"/>
              <a:t>			</a:t>
            </a:r>
          </a:p>
          <a:p>
            <a:pPr lvl="0">
              <a:spcBef>
                <a:spcPts val="0"/>
              </a:spcBef>
              <a:buClr>
                <a:schemeClr val="dk1"/>
              </a:buClr>
              <a:buSzPct val="100000"/>
              <a:buFont typeface="Arial"/>
              <a:buNone/>
            </a:pPr>
            <a:r>
              <a:rPr lang="ru" sz="1100"/>
              <a:t>		</a:t>
            </a:r>
          </a:p>
          <a:p>
            <a:pPr lvl="0">
              <a:spcBef>
                <a:spcPts val="0"/>
              </a:spcBef>
              <a:buNone/>
            </a:pPr>
            <a:r>
              <a:t/>
            </a:r>
            <a:endParaRPr/>
          </a:p>
        </p:txBody>
      </p:sp>
      <p:sp>
        <p:nvSpPr>
          <p:cNvPr id="315" name="Shape 315"/>
          <p:cNvSpPr txBox="1"/>
          <p:nvPr>
            <p:ph idx="1" type="body"/>
          </p:nvPr>
        </p:nvSpPr>
        <p:spPr>
          <a:xfrm>
            <a:off x="311700" y="1509658"/>
            <a:ext cx="8520600" cy="4555200"/>
          </a:xfrm>
          <a:prstGeom prst="rect">
            <a:avLst/>
          </a:prstGeom>
        </p:spPr>
        <p:txBody>
          <a:bodyPr anchorCtr="0" anchor="t" bIns="91425" lIns="91425" rIns="91425" tIns="91425">
            <a:noAutofit/>
          </a:bodyPr>
          <a:lstStyle/>
          <a:p>
            <a:pPr indent="-228600" lvl="0" marL="457200" rtl="0">
              <a:spcBef>
                <a:spcPts val="0"/>
              </a:spcBef>
              <a:buClr>
                <a:srgbClr val="000000"/>
              </a:buClr>
            </a:pPr>
            <a:r>
              <a:rPr lang="ru">
                <a:solidFill>
                  <a:srgbClr val="000000"/>
                </a:solidFill>
              </a:rPr>
              <a:t>QtObject - </a:t>
            </a:r>
            <a:r>
              <a:rPr lang="ru">
                <a:solidFill>
                  <a:srgbClr val="000000"/>
                </a:solidFill>
              </a:rPr>
              <a:t>базовый класс для всех компонентов</a:t>
            </a:r>
          </a:p>
          <a:p>
            <a:pPr indent="-228600" lvl="0" marL="457200" rtl="0">
              <a:spcBef>
                <a:spcPts val="0"/>
              </a:spcBef>
              <a:buClr>
                <a:srgbClr val="000000"/>
              </a:buClr>
            </a:pPr>
            <a:r>
              <a:rPr lang="ru">
                <a:solidFill>
                  <a:srgbClr val="000000"/>
                </a:solidFill>
              </a:rPr>
              <a:t>Item - </a:t>
            </a:r>
            <a:r>
              <a:rPr lang="ru">
                <a:solidFill>
                  <a:schemeClr val="dk1"/>
                </a:solidFill>
              </a:rPr>
              <a:t>базовый класс для всех визуальных компонентов</a:t>
            </a:r>
          </a:p>
          <a:p>
            <a:pPr indent="-228600" lvl="0" marL="457200" rtl="0">
              <a:spcBef>
                <a:spcPts val="0"/>
              </a:spcBef>
              <a:buClr>
                <a:schemeClr val="dk1"/>
              </a:buClr>
            </a:pPr>
            <a:r>
              <a:rPr lang="ru">
                <a:solidFill>
                  <a:schemeClr val="dk1"/>
                </a:solidFill>
              </a:rPr>
              <a:t>Component - класс для инкапсуляции QML элементов во время импорта.</a:t>
            </a:r>
          </a:p>
        </p:txBody>
      </p:sp>
      <p:sp>
        <p:nvSpPr>
          <p:cNvPr id="316" name="Shape 316"/>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x="0" y="0"/>
          <a:ext cx="0" cy="0"/>
          <a:chOff x="0" y="0"/>
          <a:chExt cx="0" cy="0"/>
        </a:xfrm>
      </p:grpSpPr>
      <p:sp>
        <p:nvSpPr>
          <p:cNvPr id="321" name="Shape 321"/>
          <p:cNvSpPr txBox="1"/>
          <p:nvPr>
            <p:ph type="title"/>
          </p:nvPr>
        </p:nvSpPr>
        <p:spPr>
          <a:xfrm>
            <a:off x="311700" y="593366"/>
            <a:ext cx="8520600" cy="763500"/>
          </a:xfrm>
          <a:prstGeom prst="rect">
            <a:avLst/>
          </a:prstGeom>
        </p:spPr>
        <p:txBody>
          <a:bodyPr anchorCtr="0" anchor="t" bIns="91425" lIns="91425" rIns="91425" tIns="91425">
            <a:noAutofit/>
          </a:bodyPr>
          <a:lstStyle/>
          <a:p>
            <a:pPr lvl="0">
              <a:spcBef>
                <a:spcPts val="0"/>
              </a:spcBef>
              <a:buNone/>
            </a:pPr>
            <a:r>
              <a:rPr lang="ru"/>
              <a:t>С</a:t>
            </a:r>
            <a:r>
              <a:rPr lang="ru"/>
              <a:t>обытия и их обработка</a:t>
            </a:r>
          </a:p>
        </p:txBody>
      </p:sp>
      <p:sp>
        <p:nvSpPr>
          <p:cNvPr id="322" name="Shape 322"/>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pic>
        <p:nvPicPr>
          <p:cNvPr descr="events.png" id="323" name="Shape 323"/>
          <p:cNvPicPr preferRelativeResize="0"/>
          <p:nvPr/>
        </p:nvPicPr>
        <p:blipFill>
          <a:blip r:embed="rId3">
            <a:alphaModFix/>
          </a:blip>
          <a:stretch>
            <a:fillRect/>
          </a:stretch>
        </p:blipFill>
        <p:spPr>
          <a:xfrm>
            <a:off x="228600" y="1509275"/>
            <a:ext cx="4670899" cy="2704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7" name="Shape 327"/>
        <p:cNvGrpSpPr/>
        <p:nvPr/>
      </p:nvGrpSpPr>
      <p:grpSpPr>
        <a:xfrm>
          <a:off x="0" y="0"/>
          <a:ext cx="0" cy="0"/>
          <a:chOff x="0" y="0"/>
          <a:chExt cx="0" cy="0"/>
        </a:xfrm>
      </p:grpSpPr>
      <p:sp>
        <p:nvSpPr>
          <p:cNvPr id="328" name="Shape 328"/>
          <p:cNvSpPr txBox="1"/>
          <p:nvPr>
            <p:ph type="title"/>
          </p:nvPr>
        </p:nvSpPr>
        <p:spPr>
          <a:xfrm>
            <a:off x="311700" y="593366"/>
            <a:ext cx="8520600" cy="7635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ru"/>
              <a:t>Императивный код на языке JavaScript </a:t>
            </a:r>
          </a:p>
          <a:p>
            <a:pPr lvl="0">
              <a:spcBef>
                <a:spcPts val="0"/>
              </a:spcBef>
              <a:buClr>
                <a:schemeClr val="dk1"/>
              </a:buClr>
              <a:buSzPct val="100000"/>
              <a:buFont typeface="Arial"/>
              <a:buNone/>
            </a:pPr>
            <a:r>
              <a:rPr lang="ru" sz="1100"/>
              <a:t>				</a:t>
            </a:r>
          </a:p>
          <a:p>
            <a:pPr lvl="0">
              <a:spcBef>
                <a:spcPts val="0"/>
              </a:spcBef>
              <a:buClr>
                <a:schemeClr val="dk1"/>
              </a:buClr>
              <a:buSzPct val="100000"/>
              <a:buFont typeface="Arial"/>
              <a:buNone/>
            </a:pPr>
            <a:r>
              <a:rPr lang="ru" sz="1100"/>
              <a:t>			</a:t>
            </a:r>
          </a:p>
          <a:p>
            <a:pPr lvl="0">
              <a:spcBef>
                <a:spcPts val="0"/>
              </a:spcBef>
              <a:buClr>
                <a:schemeClr val="dk1"/>
              </a:buClr>
              <a:buSzPct val="100000"/>
              <a:buFont typeface="Arial"/>
              <a:buNone/>
            </a:pPr>
            <a:r>
              <a:rPr lang="ru" sz="1100"/>
              <a:t>		</a:t>
            </a:r>
          </a:p>
          <a:p>
            <a:pPr lvl="0">
              <a:spcBef>
                <a:spcPts val="0"/>
              </a:spcBef>
              <a:buNone/>
            </a:pPr>
            <a:r>
              <a:t/>
            </a:r>
            <a:endParaRPr/>
          </a:p>
        </p:txBody>
      </p:sp>
      <p:sp>
        <p:nvSpPr>
          <p:cNvPr id="329" name="Shape 329"/>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pic>
        <p:nvPicPr>
          <p:cNvPr descr="handler.png" id="330" name="Shape 330"/>
          <p:cNvPicPr preferRelativeResize="0"/>
          <p:nvPr/>
        </p:nvPicPr>
        <p:blipFill>
          <a:blip r:embed="rId3">
            <a:alphaModFix/>
          </a:blip>
          <a:stretch>
            <a:fillRect/>
          </a:stretch>
        </p:blipFill>
        <p:spPr>
          <a:xfrm>
            <a:off x="228600" y="3033266"/>
            <a:ext cx="4371975" cy="2543175"/>
          </a:xfrm>
          <a:prstGeom prst="rect">
            <a:avLst/>
          </a:prstGeom>
          <a:noFill/>
          <a:ln>
            <a:noFill/>
          </a:ln>
        </p:spPr>
      </p:pic>
      <p:sp>
        <p:nvSpPr>
          <p:cNvPr id="331" name="Shape 331"/>
          <p:cNvSpPr txBox="1"/>
          <p:nvPr/>
        </p:nvSpPr>
        <p:spPr>
          <a:xfrm>
            <a:off x="311700" y="1585475"/>
            <a:ext cx="7210500" cy="13818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buSzPct val="100000"/>
              <a:buAutoNum type="arabicPeriod"/>
            </a:pPr>
            <a:r>
              <a:rPr lang="ru" sz="1800"/>
              <a:t>Выражения при связывании свойств</a:t>
            </a:r>
          </a:p>
          <a:p>
            <a:pPr indent="-342900" lvl="0" marL="457200" rtl="0">
              <a:lnSpc>
                <a:spcPct val="115000"/>
              </a:lnSpc>
              <a:spcBef>
                <a:spcPts val="0"/>
              </a:spcBef>
              <a:buSzPct val="100000"/>
              <a:buAutoNum type="arabicPeriod"/>
            </a:pPr>
            <a:r>
              <a:rPr lang="ru" sz="1800"/>
              <a:t>Код внутри обработчиков сигналов</a:t>
            </a:r>
          </a:p>
          <a:p>
            <a:pPr indent="-342900" lvl="0" marL="457200">
              <a:lnSpc>
                <a:spcPct val="115000"/>
              </a:lnSpc>
              <a:spcBef>
                <a:spcPts val="0"/>
              </a:spcBef>
              <a:buSzPct val="100000"/>
              <a:buAutoNum type="arabicPeriod"/>
            </a:pPr>
            <a:r>
              <a:rPr lang="ru" sz="1800"/>
              <a:t>Методы внутри компонентов</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sp>
        <p:nvSpPr>
          <p:cNvPr id="74" name="Shape 74"/>
          <p:cNvSpPr txBox="1"/>
          <p:nvPr>
            <p:ph type="title"/>
          </p:nvPr>
        </p:nvSpPr>
        <p:spPr>
          <a:xfrm>
            <a:off x="311700" y="593366"/>
            <a:ext cx="8520600" cy="763500"/>
          </a:xfrm>
          <a:prstGeom prst="rect">
            <a:avLst/>
          </a:prstGeom>
        </p:spPr>
        <p:txBody>
          <a:bodyPr anchorCtr="0" anchor="t" bIns="91425" lIns="91425" rIns="91425" tIns="91425">
            <a:noAutofit/>
          </a:bodyPr>
          <a:lstStyle/>
          <a:p>
            <a:pPr lvl="0">
              <a:spcBef>
                <a:spcPts val="0"/>
              </a:spcBef>
              <a:buNone/>
            </a:pPr>
            <a:r>
              <a:rPr lang="ru"/>
              <a:t>Qt Creator. Начальный экран</a:t>
            </a:r>
          </a:p>
        </p:txBody>
      </p:sp>
      <p:sp>
        <p:nvSpPr>
          <p:cNvPr id="75" name="Shape 75"/>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pic>
        <p:nvPicPr>
          <p:cNvPr descr="start_screen.png" id="76" name="Shape 76"/>
          <p:cNvPicPr preferRelativeResize="0"/>
          <p:nvPr/>
        </p:nvPicPr>
        <p:blipFill>
          <a:blip r:embed="rId3">
            <a:alphaModFix/>
          </a:blip>
          <a:stretch>
            <a:fillRect/>
          </a:stretch>
        </p:blipFill>
        <p:spPr>
          <a:xfrm>
            <a:off x="311700" y="1356875"/>
            <a:ext cx="8520600" cy="538225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5" name="Shape 335"/>
        <p:cNvGrpSpPr/>
        <p:nvPr/>
      </p:nvGrpSpPr>
      <p:grpSpPr>
        <a:xfrm>
          <a:off x="0" y="0"/>
          <a:ext cx="0" cy="0"/>
          <a:chOff x="0" y="0"/>
          <a:chExt cx="0" cy="0"/>
        </a:xfrm>
      </p:grpSpPr>
      <p:sp>
        <p:nvSpPr>
          <p:cNvPr id="336" name="Shape 336"/>
          <p:cNvSpPr txBox="1"/>
          <p:nvPr>
            <p:ph type="title"/>
          </p:nvPr>
        </p:nvSpPr>
        <p:spPr>
          <a:xfrm>
            <a:off x="311700" y="593366"/>
            <a:ext cx="8520600" cy="763500"/>
          </a:xfrm>
          <a:prstGeom prst="rect">
            <a:avLst/>
          </a:prstGeom>
        </p:spPr>
        <p:txBody>
          <a:bodyPr anchorCtr="0" anchor="t" bIns="91425" lIns="91425" rIns="91425" tIns="91425">
            <a:noAutofit/>
          </a:bodyPr>
          <a:lstStyle/>
          <a:p>
            <a:pPr lvl="0">
              <a:spcBef>
                <a:spcPts val="0"/>
              </a:spcBef>
              <a:buNone/>
            </a:pPr>
            <a:r>
              <a:rPr lang="ru"/>
              <a:t>Обзор модулей элементов</a:t>
            </a:r>
          </a:p>
        </p:txBody>
      </p:sp>
      <p:sp>
        <p:nvSpPr>
          <p:cNvPr id="337" name="Shape 337"/>
          <p:cNvSpPr txBox="1"/>
          <p:nvPr>
            <p:ph idx="1" type="body"/>
          </p:nvPr>
        </p:nvSpPr>
        <p:spPr>
          <a:xfrm>
            <a:off x="311700" y="1536633"/>
            <a:ext cx="8520600" cy="4555200"/>
          </a:xfrm>
          <a:prstGeom prst="rect">
            <a:avLst/>
          </a:prstGeom>
        </p:spPr>
        <p:txBody>
          <a:bodyPr anchorCtr="0" anchor="t" bIns="91425" lIns="91425" rIns="91425" tIns="91425">
            <a:noAutofit/>
          </a:bodyPr>
          <a:lstStyle/>
          <a:p>
            <a:pPr indent="-228600" lvl="0" marL="457200" rtl="0">
              <a:spcBef>
                <a:spcPts val="0"/>
              </a:spcBef>
              <a:buClr>
                <a:srgbClr val="000000"/>
              </a:buClr>
            </a:pPr>
            <a:r>
              <a:rPr lang="ru">
                <a:solidFill>
                  <a:srgbClr val="000000"/>
                </a:solidFill>
              </a:rPr>
              <a:t>QtQuick - </a:t>
            </a:r>
            <a:r>
              <a:rPr lang="ru">
                <a:solidFill>
                  <a:schemeClr val="dk1"/>
                </a:solidFill>
              </a:rPr>
              <a:t>модуль для разработки на QML. Содержит в себе базовые типы для создания пользовательских интерфейсов на QML.</a:t>
            </a:r>
          </a:p>
          <a:p>
            <a:pPr indent="-228600" lvl="0" marL="457200" rtl="0">
              <a:spcBef>
                <a:spcPts val="0"/>
              </a:spcBef>
              <a:buClr>
                <a:srgbClr val="000000"/>
              </a:buClr>
            </a:pPr>
            <a:r>
              <a:rPr lang="ru">
                <a:solidFill>
                  <a:srgbClr val="000000"/>
                </a:solidFill>
              </a:rPr>
              <a:t>Sailfish Silica </a:t>
            </a:r>
            <a:r>
              <a:rPr lang="ru">
                <a:solidFill>
                  <a:schemeClr val="dk1"/>
                </a:solidFill>
              </a:rPr>
              <a:t>- модуль для разработки приложений на Sailfish OS, включающий в себя набор компонентов, удовлетворяющих UI операционной системы. </a:t>
            </a:r>
          </a:p>
          <a:p>
            <a:pPr indent="-228600" lvl="0" marL="457200" rtl="0">
              <a:spcBef>
                <a:spcPts val="0"/>
              </a:spcBef>
              <a:spcAft>
                <a:spcPts val="2300"/>
              </a:spcAft>
              <a:buClr>
                <a:srgbClr val="000000"/>
              </a:buClr>
            </a:pPr>
            <a:r>
              <a:rPr lang="ru">
                <a:solidFill>
                  <a:srgbClr val="000000"/>
                </a:solidFill>
                <a:highlight>
                  <a:srgbClr val="FFFFFF"/>
                </a:highlight>
              </a:rPr>
              <a:t>QtWebKit </a:t>
            </a:r>
            <a:r>
              <a:rPr lang="ru">
                <a:solidFill>
                  <a:schemeClr val="dk1"/>
                </a:solidFill>
                <a:highlight>
                  <a:srgbClr val="FFFFFF"/>
                </a:highlight>
              </a:rPr>
              <a:t>- содержит QML компоненты для отображения веб контента.</a:t>
            </a:r>
          </a:p>
          <a:p>
            <a:pPr lvl="0">
              <a:spcBef>
                <a:spcPts val="0"/>
              </a:spcBef>
              <a:buNone/>
            </a:pPr>
            <a:r>
              <a:t/>
            </a:r>
            <a:endParaRPr/>
          </a:p>
        </p:txBody>
      </p:sp>
      <p:sp>
        <p:nvSpPr>
          <p:cNvPr id="338" name="Shape 338"/>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txBox="1"/>
          <p:nvPr>
            <p:ph type="title"/>
          </p:nvPr>
        </p:nvSpPr>
        <p:spPr>
          <a:xfrm>
            <a:off x="311700" y="593366"/>
            <a:ext cx="8520600" cy="763500"/>
          </a:xfrm>
          <a:prstGeom prst="rect">
            <a:avLst/>
          </a:prstGeom>
        </p:spPr>
        <p:txBody>
          <a:bodyPr anchorCtr="0" anchor="t" bIns="91425" lIns="91425" rIns="91425" tIns="91425">
            <a:noAutofit/>
          </a:bodyPr>
          <a:lstStyle/>
          <a:p>
            <a:pPr lvl="0">
              <a:spcBef>
                <a:spcPts val="0"/>
              </a:spcBef>
              <a:buNone/>
            </a:pPr>
            <a:r>
              <a:rPr lang="ru"/>
              <a:t>Qt Creator. Создание проекта</a:t>
            </a:r>
          </a:p>
        </p:txBody>
      </p:sp>
      <p:sp>
        <p:nvSpPr>
          <p:cNvPr id="82" name="Shape 82"/>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pic>
        <p:nvPicPr>
          <p:cNvPr descr="new_project.png" id="83" name="Shape 83"/>
          <p:cNvPicPr preferRelativeResize="0"/>
          <p:nvPr/>
        </p:nvPicPr>
        <p:blipFill>
          <a:blip r:embed="rId3">
            <a:alphaModFix/>
          </a:blip>
          <a:stretch>
            <a:fillRect/>
          </a:stretch>
        </p:blipFill>
        <p:spPr>
          <a:xfrm>
            <a:off x="311700" y="1356875"/>
            <a:ext cx="8520600" cy="479281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ph type="title"/>
          </p:nvPr>
        </p:nvSpPr>
        <p:spPr>
          <a:xfrm>
            <a:off x="311700" y="593366"/>
            <a:ext cx="8520600" cy="763500"/>
          </a:xfrm>
          <a:prstGeom prst="rect">
            <a:avLst/>
          </a:prstGeom>
        </p:spPr>
        <p:txBody>
          <a:bodyPr anchorCtr="0" anchor="t" bIns="91425" lIns="91425" rIns="91425" tIns="91425">
            <a:noAutofit/>
          </a:bodyPr>
          <a:lstStyle/>
          <a:p>
            <a:pPr lvl="0">
              <a:spcBef>
                <a:spcPts val="0"/>
              </a:spcBef>
              <a:buNone/>
            </a:pPr>
            <a:r>
              <a:rPr lang="ru"/>
              <a:t>Qt Creator. Создание проекта</a:t>
            </a:r>
          </a:p>
        </p:txBody>
      </p:sp>
      <p:sp>
        <p:nvSpPr>
          <p:cNvPr id="89" name="Shape 89"/>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pic>
        <p:nvPicPr>
          <p:cNvPr descr="new_project_name.png" id="90" name="Shape 90"/>
          <p:cNvPicPr preferRelativeResize="0"/>
          <p:nvPr/>
        </p:nvPicPr>
        <p:blipFill>
          <a:blip r:embed="rId3">
            <a:alphaModFix/>
          </a:blip>
          <a:stretch>
            <a:fillRect/>
          </a:stretch>
        </p:blipFill>
        <p:spPr>
          <a:xfrm>
            <a:off x="360462" y="1356875"/>
            <a:ext cx="8423075" cy="4860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txBox="1"/>
          <p:nvPr>
            <p:ph type="title"/>
          </p:nvPr>
        </p:nvSpPr>
        <p:spPr>
          <a:xfrm>
            <a:off x="311700" y="593366"/>
            <a:ext cx="8520600" cy="763500"/>
          </a:xfrm>
          <a:prstGeom prst="rect">
            <a:avLst/>
          </a:prstGeom>
        </p:spPr>
        <p:txBody>
          <a:bodyPr anchorCtr="0" anchor="t" bIns="91425" lIns="91425" rIns="91425" tIns="91425">
            <a:noAutofit/>
          </a:bodyPr>
          <a:lstStyle/>
          <a:p>
            <a:pPr lvl="0">
              <a:spcBef>
                <a:spcPts val="0"/>
              </a:spcBef>
              <a:buNone/>
            </a:pPr>
            <a:r>
              <a:rPr lang="ru"/>
              <a:t>Qt Creator. Создание проекта</a:t>
            </a:r>
          </a:p>
        </p:txBody>
      </p:sp>
      <p:sp>
        <p:nvSpPr>
          <p:cNvPr id="96" name="Shape 96"/>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pic>
        <p:nvPicPr>
          <p:cNvPr descr="new_project_mersdk.png" id="97" name="Shape 97"/>
          <p:cNvPicPr preferRelativeResize="0"/>
          <p:nvPr/>
        </p:nvPicPr>
        <p:blipFill rotWithShape="1">
          <a:blip r:embed="rId3">
            <a:alphaModFix/>
          </a:blip>
          <a:srcRect b="0" l="0" r="0" t="0"/>
          <a:stretch/>
        </p:blipFill>
        <p:spPr>
          <a:xfrm>
            <a:off x="360462" y="1356875"/>
            <a:ext cx="8423083" cy="4860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 name="Shape 101"/>
        <p:cNvGrpSpPr/>
        <p:nvPr/>
      </p:nvGrpSpPr>
      <p:grpSpPr>
        <a:xfrm>
          <a:off x="0" y="0"/>
          <a:ext cx="0" cy="0"/>
          <a:chOff x="0" y="0"/>
          <a:chExt cx="0" cy="0"/>
        </a:xfrm>
      </p:grpSpPr>
      <p:sp>
        <p:nvSpPr>
          <p:cNvPr id="102" name="Shape 102"/>
          <p:cNvSpPr txBox="1"/>
          <p:nvPr>
            <p:ph type="title"/>
          </p:nvPr>
        </p:nvSpPr>
        <p:spPr>
          <a:xfrm>
            <a:off x="311700" y="593366"/>
            <a:ext cx="8520600" cy="763500"/>
          </a:xfrm>
          <a:prstGeom prst="rect">
            <a:avLst/>
          </a:prstGeom>
        </p:spPr>
        <p:txBody>
          <a:bodyPr anchorCtr="0" anchor="t" bIns="91425" lIns="91425" rIns="91425" tIns="91425">
            <a:noAutofit/>
          </a:bodyPr>
          <a:lstStyle/>
          <a:p>
            <a:pPr lvl="0">
              <a:spcBef>
                <a:spcPts val="0"/>
              </a:spcBef>
              <a:buNone/>
            </a:pPr>
            <a:r>
              <a:rPr lang="ru"/>
              <a:t>Qt Creator. Создание проекта</a:t>
            </a:r>
          </a:p>
        </p:txBody>
      </p:sp>
      <p:sp>
        <p:nvSpPr>
          <p:cNvPr id="103" name="Shape 103"/>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pic>
        <p:nvPicPr>
          <p:cNvPr descr="new_project_app_details.png" id="104" name="Shape 104"/>
          <p:cNvPicPr preferRelativeResize="0"/>
          <p:nvPr/>
        </p:nvPicPr>
        <p:blipFill>
          <a:blip r:embed="rId3">
            <a:alphaModFix/>
          </a:blip>
          <a:stretch>
            <a:fillRect/>
          </a:stretch>
        </p:blipFill>
        <p:spPr>
          <a:xfrm>
            <a:off x="360474" y="1356875"/>
            <a:ext cx="8423075" cy="4860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x="0" y="0"/>
          <a:ext cx="0" cy="0"/>
          <a:chOff x="0" y="0"/>
          <a:chExt cx="0" cy="0"/>
        </a:xfrm>
      </p:grpSpPr>
      <p:sp>
        <p:nvSpPr>
          <p:cNvPr id="109" name="Shape 109"/>
          <p:cNvSpPr txBox="1"/>
          <p:nvPr>
            <p:ph type="title"/>
          </p:nvPr>
        </p:nvSpPr>
        <p:spPr>
          <a:xfrm>
            <a:off x="311700" y="593366"/>
            <a:ext cx="8520600" cy="763500"/>
          </a:xfrm>
          <a:prstGeom prst="rect">
            <a:avLst/>
          </a:prstGeom>
        </p:spPr>
        <p:txBody>
          <a:bodyPr anchorCtr="0" anchor="t" bIns="91425" lIns="91425" rIns="91425" tIns="91425">
            <a:noAutofit/>
          </a:bodyPr>
          <a:lstStyle/>
          <a:p>
            <a:pPr lvl="0">
              <a:spcBef>
                <a:spcPts val="0"/>
              </a:spcBef>
              <a:buNone/>
            </a:pPr>
            <a:r>
              <a:rPr lang="ru"/>
              <a:t>Qt Creator. Создание проекта</a:t>
            </a:r>
          </a:p>
        </p:txBody>
      </p:sp>
      <p:sp>
        <p:nvSpPr>
          <p:cNvPr id="110" name="Shape 110"/>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ru"/>
              <a:t>‹#›</a:t>
            </a:fld>
          </a:p>
        </p:txBody>
      </p:sp>
      <p:pic>
        <p:nvPicPr>
          <p:cNvPr descr="new_project_version_control.png" id="111" name="Shape 111"/>
          <p:cNvPicPr preferRelativeResize="0"/>
          <p:nvPr/>
        </p:nvPicPr>
        <p:blipFill rotWithShape="1">
          <a:blip r:embed="rId3">
            <a:alphaModFix/>
          </a:blip>
          <a:srcRect b="0" l="0" r="0" t="0"/>
          <a:stretch/>
        </p:blipFill>
        <p:spPr>
          <a:xfrm>
            <a:off x="360462" y="1356875"/>
            <a:ext cx="8423075" cy="4860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